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notesSlides/notesSlide12.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colors4.xml" ContentType="application/vnd.openxmlformats-officedocument.drawingml.diagramColor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diagrams/colors2.xml" ContentType="application/vnd.openxmlformats-officedocument.drawingml.diagramColors+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quickStyle3.xml" ContentType="application/vnd.openxmlformats-officedocument.drawingml.diagramStyl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diagrams/quickStyle1.xml" ContentType="application/vnd.openxmlformats-officedocument.drawingml.diagramStyle+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diagrams/layout4.xml" ContentType="application/vnd.openxmlformats-officedocument.drawingml.diagram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diagrams/layout2.xml" ContentType="application/vnd.openxmlformats-officedocument.drawingml.diagram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diagrams/data1.xml" ContentType="application/vnd.openxmlformats-officedocument.drawingml.diagramData+xml"/>
  <Override PartName="/ppt/notesSlides/notesSlide4.xml" ContentType="application/vnd.openxmlformats-officedocument.presentationml.notesSlide+xml"/>
  <Override PartName="/ppt/diagrams/colors3.xml" ContentType="application/vnd.openxmlformats-officedocument.drawingml.diagramColor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Layouts/slideLayout15.xml" ContentType="application/vnd.openxmlformats-officedocument.presentationml.slideLayout+xml"/>
  <Default Extension="wmf" ContentType="image/x-wmf"/>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9.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4"/>
  </p:notesMasterIdLst>
  <p:handoutMasterIdLst>
    <p:handoutMasterId r:id="rId55"/>
  </p:handoutMasterIdLst>
  <p:sldIdLst>
    <p:sldId id="259" r:id="rId2"/>
    <p:sldId id="312" r:id="rId3"/>
    <p:sldId id="293" r:id="rId4"/>
    <p:sldId id="294" r:id="rId5"/>
    <p:sldId id="295" r:id="rId6"/>
    <p:sldId id="300" r:id="rId7"/>
    <p:sldId id="296" r:id="rId8"/>
    <p:sldId id="297" r:id="rId9"/>
    <p:sldId id="298" r:id="rId10"/>
    <p:sldId id="299" r:id="rId11"/>
    <p:sldId id="301" r:id="rId12"/>
    <p:sldId id="266" r:id="rId13"/>
    <p:sldId id="267" r:id="rId14"/>
    <p:sldId id="269" r:id="rId15"/>
    <p:sldId id="302" r:id="rId16"/>
    <p:sldId id="303" r:id="rId17"/>
    <p:sldId id="304" r:id="rId18"/>
    <p:sldId id="305" r:id="rId19"/>
    <p:sldId id="306" r:id="rId20"/>
    <p:sldId id="307" r:id="rId21"/>
    <p:sldId id="308" r:id="rId22"/>
    <p:sldId id="309" r:id="rId23"/>
    <p:sldId id="310" r:id="rId24"/>
    <p:sldId id="311" r:id="rId25"/>
    <p:sldId id="313" r:id="rId26"/>
    <p:sldId id="314" r:id="rId27"/>
    <p:sldId id="320" r:id="rId28"/>
    <p:sldId id="317" r:id="rId29"/>
    <p:sldId id="321" r:id="rId30"/>
    <p:sldId id="318" r:id="rId31"/>
    <p:sldId id="319" r:id="rId32"/>
    <p:sldId id="322" r:id="rId33"/>
    <p:sldId id="323" r:id="rId34"/>
    <p:sldId id="324" r:id="rId35"/>
    <p:sldId id="325" r:id="rId36"/>
    <p:sldId id="326" r:id="rId37"/>
    <p:sldId id="327" r:id="rId38"/>
    <p:sldId id="316" r:id="rId39"/>
    <p:sldId id="315" r:id="rId40"/>
    <p:sldId id="280" r:id="rId41"/>
    <p:sldId id="281" r:id="rId42"/>
    <p:sldId id="282" r:id="rId43"/>
    <p:sldId id="283" r:id="rId44"/>
    <p:sldId id="284" r:id="rId45"/>
    <p:sldId id="285" r:id="rId46"/>
    <p:sldId id="286" r:id="rId47"/>
    <p:sldId id="287" r:id="rId48"/>
    <p:sldId id="288" r:id="rId49"/>
    <p:sldId id="289" r:id="rId50"/>
    <p:sldId id="290" r:id="rId51"/>
    <p:sldId id="291" r:id="rId52"/>
    <p:sldId id="292"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92D05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0360" autoAdjust="0"/>
  </p:normalViewPr>
  <p:slideViewPr>
    <p:cSldViewPr>
      <p:cViewPr>
        <p:scale>
          <a:sx n="70" d="100"/>
          <a:sy n="70" d="100"/>
        </p:scale>
        <p:origin x="-1386" y="-6"/>
      </p:cViewPr>
      <p:guideLst>
        <p:guide orient="horz" pos="2160"/>
        <p:guide pos="2880"/>
      </p:guideLst>
    </p:cSldViewPr>
  </p:slideViewPr>
  <p:notesTextViewPr>
    <p:cViewPr>
      <p:scale>
        <a:sx n="1" d="1"/>
        <a:sy n="1" d="1"/>
      </p:scale>
      <p:origin x="0" y="0"/>
    </p:cViewPr>
  </p:notesTextViewPr>
  <p:sorterViewPr>
    <p:cViewPr>
      <p:scale>
        <a:sx n="100" d="100"/>
        <a:sy n="100" d="100"/>
      </p:scale>
      <p:origin x="0" y="2604"/>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547D9B-8A35-41CD-81D6-62F33D3D78CD}" type="doc">
      <dgm:prSet loTypeId="urn:microsoft.com/office/officeart/2005/8/layout/process1" loCatId="process" qsTypeId="urn:microsoft.com/office/officeart/2005/8/quickstyle/simple5" qsCatId="simple" csTypeId="urn:microsoft.com/office/officeart/2005/8/colors/accent1_2" csCatId="accent1" phldr="1"/>
      <dgm:spPr/>
    </dgm:pt>
    <dgm:pt modelId="{1E9E87E4-7379-4EB1-B123-3F4FBDEA58D3}">
      <dgm:prSet phldrT="[Text]"/>
      <dgm:spPr/>
      <dgm:t>
        <a:bodyPr/>
        <a:lstStyle/>
        <a:p>
          <a:r>
            <a:rPr lang="en-US" dirty="0" smtClean="0"/>
            <a:t>Wind energy</a:t>
          </a:r>
          <a:endParaRPr lang="en-US" dirty="0"/>
        </a:p>
      </dgm:t>
    </dgm:pt>
    <dgm:pt modelId="{C3BA9235-9C8E-438D-A81E-ADE4C770C2E8}" type="parTrans" cxnId="{AFFDCF43-4633-4C40-8006-6C1EFD43C378}">
      <dgm:prSet/>
      <dgm:spPr/>
      <dgm:t>
        <a:bodyPr/>
        <a:lstStyle/>
        <a:p>
          <a:endParaRPr lang="en-US"/>
        </a:p>
      </dgm:t>
    </dgm:pt>
    <dgm:pt modelId="{EB3D50E0-0383-447C-BDCB-B53E476516A4}" type="sibTrans" cxnId="{AFFDCF43-4633-4C40-8006-6C1EFD43C378}">
      <dgm:prSet/>
      <dgm:spPr/>
      <dgm:t>
        <a:bodyPr/>
        <a:lstStyle/>
        <a:p>
          <a:endParaRPr lang="en-US"/>
        </a:p>
      </dgm:t>
    </dgm:pt>
    <dgm:pt modelId="{DDFA7B26-7376-413A-A8B2-6D0842A9E83E}">
      <dgm:prSet phldrT="[Text]"/>
      <dgm:spPr/>
      <dgm:t>
        <a:bodyPr/>
        <a:lstStyle/>
        <a:p>
          <a:r>
            <a:rPr lang="en-US" dirty="0" smtClean="0"/>
            <a:t>Mechanical energy at wind turbine shaft</a:t>
          </a:r>
          <a:endParaRPr lang="en-US" dirty="0"/>
        </a:p>
      </dgm:t>
    </dgm:pt>
    <dgm:pt modelId="{D94A11B1-12A8-494D-B49B-4B7F10CDDD43}" type="parTrans" cxnId="{2F152F25-20B2-4A57-8E2B-29C574182251}">
      <dgm:prSet/>
      <dgm:spPr/>
      <dgm:t>
        <a:bodyPr/>
        <a:lstStyle/>
        <a:p>
          <a:endParaRPr lang="en-US"/>
        </a:p>
      </dgm:t>
    </dgm:pt>
    <dgm:pt modelId="{CFDD8813-B49C-4317-9607-F8C162214333}" type="sibTrans" cxnId="{2F152F25-20B2-4A57-8E2B-29C574182251}">
      <dgm:prSet/>
      <dgm:spPr/>
      <dgm:t>
        <a:bodyPr/>
        <a:lstStyle/>
        <a:p>
          <a:endParaRPr lang="en-US"/>
        </a:p>
      </dgm:t>
    </dgm:pt>
    <dgm:pt modelId="{BB2A8924-1713-4BDB-95B5-8B5F5172F59F}">
      <dgm:prSet phldrT="[Text]"/>
      <dgm:spPr/>
      <dgm:t>
        <a:bodyPr/>
        <a:lstStyle/>
        <a:p>
          <a:r>
            <a:rPr lang="en-US" dirty="0" smtClean="0"/>
            <a:t>Mechanical energy utilization</a:t>
          </a:r>
          <a:endParaRPr lang="en-US" dirty="0"/>
        </a:p>
      </dgm:t>
    </dgm:pt>
    <dgm:pt modelId="{B5B68FE6-D75D-4F11-A069-3D88D0CF6914}" type="parTrans" cxnId="{F1E6FBD3-866D-40DA-9EF3-A7706BB99112}">
      <dgm:prSet/>
      <dgm:spPr/>
      <dgm:t>
        <a:bodyPr/>
        <a:lstStyle/>
        <a:p>
          <a:endParaRPr lang="en-US"/>
        </a:p>
      </dgm:t>
    </dgm:pt>
    <dgm:pt modelId="{5232292D-ED7F-4244-B825-7C700B7ED574}" type="sibTrans" cxnId="{F1E6FBD3-866D-40DA-9EF3-A7706BB99112}">
      <dgm:prSet/>
      <dgm:spPr/>
      <dgm:t>
        <a:bodyPr/>
        <a:lstStyle/>
        <a:p>
          <a:endParaRPr lang="en-US"/>
        </a:p>
      </dgm:t>
    </dgm:pt>
    <dgm:pt modelId="{978707D6-A55D-4382-A05C-8BA171A98B0C}" type="pres">
      <dgm:prSet presAssocID="{1A547D9B-8A35-41CD-81D6-62F33D3D78CD}" presName="Name0" presStyleCnt="0">
        <dgm:presLayoutVars>
          <dgm:dir/>
          <dgm:resizeHandles val="exact"/>
        </dgm:presLayoutVars>
      </dgm:prSet>
      <dgm:spPr/>
    </dgm:pt>
    <dgm:pt modelId="{99FB9506-E2E0-4785-9624-A291A1837CE7}" type="pres">
      <dgm:prSet presAssocID="{1E9E87E4-7379-4EB1-B123-3F4FBDEA58D3}" presName="node" presStyleLbl="node1" presStyleIdx="0" presStyleCnt="3">
        <dgm:presLayoutVars>
          <dgm:bulletEnabled val="1"/>
        </dgm:presLayoutVars>
      </dgm:prSet>
      <dgm:spPr/>
      <dgm:t>
        <a:bodyPr/>
        <a:lstStyle/>
        <a:p>
          <a:endParaRPr lang="en-IN"/>
        </a:p>
      </dgm:t>
    </dgm:pt>
    <dgm:pt modelId="{A6CF8D04-12CB-437F-9CC9-591EBC4CA599}" type="pres">
      <dgm:prSet presAssocID="{EB3D50E0-0383-447C-BDCB-B53E476516A4}" presName="sibTrans" presStyleLbl="sibTrans2D1" presStyleIdx="0" presStyleCnt="2"/>
      <dgm:spPr/>
      <dgm:t>
        <a:bodyPr/>
        <a:lstStyle/>
        <a:p>
          <a:endParaRPr lang="en-IN"/>
        </a:p>
      </dgm:t>
    </dgm:pt>
    <dgm:pt modelId="{4A22B3EE-7D6C-4816-905D-E3694EB49632}" type="pres">
      <dgm:prSet presAssocID="{EB3D50E0-0383-447C-BDCB-B53E476516A4}" presName="connectorText" presStyleLbl="sibTrans2D1" presStyleIdx="0" presStyleCnt="2"/>
      <dgm:spPr/>
      <dgm:t>
        <a:bodyPr/>
        <a:lstStyle/>
        <a:p>
          <a:endParaRPr lang="en-IN"/>
        </a:p>
      </dgm:t>
    </dgm:pt>
    <dgm:pt modelId="{8FA1C980-07B2-4FEE-91DE-E7C79233C22F}" type="pres">
      <dgm:prSet presAssocID="{DDFA7B26-7376-413A-A8B2-6D0842A9E83E}" presName="node" presStyleLbl="node1" presStyleIdx="1" presStyleCnt="3">
        <dgm:presLayoutVars>
          <dgm:bulletEnabled val="1"/>
        </dgm:presLayoutVars>
      </dgm:prSet>
      <dgm:spPr/>
      <dgm:t>
        <a:bodyPr/>
        <a:lstStyle/>
        <a:p>
          <a:endParaRPr lang="en-IN"/>
        </a:p>
      </dgm:t>
    </dgm:pt>
    <dgm:pt modelId="{308F8F98-9CFB-4963-B1A3-42D8246BE701}" type="pres">
      <dgm:prSet presAssocID="{CFDD8813-B49C-4317-9607-F8C162214333}" presName="sibTrans" presStyleLbl="sibTrans2D1" presStyleIdx="1" presStyleCnt="2"/>
      <dgm:spPr/>
      <dgm:t>
        <a:bodyPr/>
        <a:lstStyle/>
        <a:p>
          <a:endParaRPr lang="en-IN"/>
        </a:p>
      </dgm:t>
    </dgm:pt>
    <dgm:pt modelId="{CAD12D6F-EDF7-41DA-9CB7-82E469D4A488}" type="pres">
      <dgm:prSet presAssocID="{CFDD8813-B49C-4317-9607-F8C162214333}" presName="connectorText" presStyleLbl="sibTrans2D1" presStyleIdx="1" presStyleCnt="2"/>
      <dgm:spPr/>
      <dgm:t>
        <a:bodyPr/>
        <a:lstStyle/>
        <a:p>
          <a:endParaRPr lang="en-IN"/>
        </a:p>
      </dgm:t>
    </dgm:pt>
    <dgm:pt modelId="{8D3A3C2F-C426-4DC2-81AF-C93BE84BCF15}" type="pres">
      <dgm:prSet presAssocID="{BB2A8924-1713-4BDB-95B5-8B5F5172F59F}" presName="node" presStyleLbl="node1" presStyleIdx="2" presStyleCnt="3">
        <dgm:presLayoutVars>
          <dgm:bulletEnabled val="1"/>
        </dgm:presLayoutVars>
      </dgm:prSet>
      <dgm:spPr/>
      <dgm:t>
        <a:bodyPr/>
        <a:lstStyle/>
        <a:p>
          <a:endParaRPr lang="en-IN"/>
        </a:p>
      </dgm:t>
    </dgm:pt>
  </dgm:ptLst>
  <dgm:cxnLst>
    <dgm:cxn modelId="{7F5417BA-81FE-4EA1-9033-D5BB42CC2151}" type="presOf" srcId="{CFDD8813-B49C-4317-9607-F8C162214333}" destId="{CAD12D6F-EDF7-41DA-9CB7-82E469D4A488}" srcOrd="1" destOrd="0" presId="urn:microsoft.com/office/officeart/2005/8/layout/process1"/>
    <dgm:cxn modelId="{2F152F25-20B2-4A57-8E2B-29C574182251}" srcId="{1A547D9B-8A35-41CD-81D6-62F33D3D78CD}" destId="{DDFA7B26-7376-413A-A8B2-6D0842A9E83E}" srcOrd="1" destOrd="0" parTransId="{D94A11B1-12A8-494D-B49B-4B7F10CDDD43}" sibTransId="{CFDD8813-B49C-4317-9607-F8C162214333}"/>
    <dgm:cxn modelId="{F94E201B-668D-4740-B4C3-CE669C980AFC}" type="presOf" srcId="{DDFA7B26-7376-413A-A8B2-6D0842A9E83E}" destId="{8FA1C980-07B2-4FEE-91DE-E7C79233C22F}" srcOrd="0" destOrd="0" presId="urn:microsoft.com/office/officeart/2005/8/layout/process1"/>
    <dgm:cxn modelId="{B40603D5-C7F9-4DF8-8BAD-558C9EDE39D3}" type="presOf" srcId="{1A547D9B-8A35-41CD-81D6-62F33D3D78CD}" destId="{978707D6-A55D-4382-A05C-8BA171A98B0C}" srcOrd="0" destOrd="0" presId="urn:microsoft.com/office/officeart/2005/8/layout/process1"/>
    <dgm:cxn modelId="{AFFDCF43-4633-4C40-8006-6C1EFD43C378}" srcId="{1A547D9B-8A35-41CD-81D6-62F33D3D78CD}" destId="{1E9E87E4-7379-4EB1-B123-3F4FBDEA58D3}" srcOrd="0" destOrd="0" parTransId="{C3BA9235-9C8E-438D-A81E-ADE4C770C2E8}" sibTransId="{EB3D50E0-0383-447C-BDCB-B53E476516A4}"/>
    <dgm:cxn modelId="{9554865F-157B-4BC8-93E9-C2CE45F1931D}" type="presOf" srcId="{EB3D50E0-0383-447C-BDCB-B53E476516A4}" destId="{4A22B3EE-7D6C-4816-905D-E3694EB49632}" srcOrd="1" destOrd="0" presId="urn:microsoft.com/office/officeart/2005/8/layout/process1"/>
    <dgm:cxn modelId="{FD661248-C54D-4B44-8C4F-273FA4D7CA13}" type="presOf" srcId="{BB2A8924-1713-4BDB-95B5-8B5F5172F59F}" destId="{8D3A3C2F-C426-4DC2-81AF-C93BE84BCF15}" srcOrd="0" destOrd="0" presId="urn:microsoft.com/office/officeart/2005/8/layout/process1"/>
    <dgm:cxn modelId="{9C47715D-49E9-476A-BAEE-E0AE0CDAC5DF}" type="presOf" srcId="{1E9E87E4-7379-4EB1-B123-3F4FBDEA58D3}" destId="{99FB9506-E2E0-4785-9624-A291A1837CE7}" srcOrd="0" destOrd="0" presId="urn:microsoft.com/office/officeart/2005/8/layout/process1"/>
    <dgm:cxn modelId="{3A0A2208-BDAE-41EE-9AB6-A003127501F0}" type="presOf" srcId="{CFDD8813-B49C-4317-9607-F8C162214333}" destId="{308F8F98-9CFB-4963-B1A3-42D8246BE701}" srcOrd="0" destOrd="0" presId="urn:microsoft.com/office/officeart/2005/8/layout/process1"/>
    <dgm:cxn modelId="{F1E6FBD3-866D-40DA-9EF3-A7706BB99112}" srcId="{1A547D9B-8A35-41CD-81D6-62F33D3D78CD}" destId="{BB2A8924-1713-4BDB-95B5-8B5F5172F59F}" srcOrd="2" destOrd="0" parTransId="{B5B68FE6-D75D-4F11-A069-3D88D0CF6914}" sibTransId="{5232292D-ED7F-4244-B825-7C700B7ED574}"/>
    <dgm:cxn modelId="{3F6AF8BC-C273-4CD1-B252-2FE154CBCE29}" type="presOf" srcId="{EB3D50E0-0383-447C-BDCB-B53E476516A4}" destId="{A6CF8D04-12CB-437F-9CC9-591EBC4CA599}" srcOrd="0" destOrd="0" presId="urn:microsoft.com/office/officeart/2005/8/layout/process1"/>
    <dgm:cxn modelId="{E845774A-E81C-4CF8-BCFC-A14BDACDD736}" type="presParOf" srcId="{978707D6-A55D-4382-A05C-8BA171A98B0C}" destId="{99FB9506-E2E0-4785-9624-A291A1837CE7}" srcOrd="0" destOrd="0" presId="urn:microsoft.com/office/officeart/2005/8/layout/process1"/>
    <dgm:cxn modelId="{63764B21-8E2D-483F-8342-A2614E95C15B}" type="presParOf" srcId="{978707D6-A55D-4382-A05C-8BA171A98B0C}" destId="{A6CF8D04-12CB-437F-9CC9-591EBC4CA599}" srcOrd="1" destOrd="0" presId="urn:microsoft.com/office/officeart/2005/8/layout/process1"/>
    <dgm:cxn modelId="{4A5BA088-83A8-4878-BEA7-96F047227815}" type="presParOf" srcId="{A6CF8D04-12CB-437F-9CC9-591EBC4CA599}" destId="{4A22B3EE-7D6C-4816-905D-E3694EB49632}" srcOrd="0" destOrd="0" presId="urn:microsoft.com/office/officeart/2005/8/layout/process1"/>
    <dgm:cxn modelId="{0AAA41E7-45F2-40C6-8471-EDF2D28925A1}" type="presParOf" srcId="{978707D6-A55D-4382-A05C-8BA171A98B0C}" destId="{8FA1C980-07B2-4FEE-91DE-E7C79233C22F}" srcOrd="2" destOrd="0" presId="urn:microsoft.com/office/officeart/2005/8/layout/process1"/>
    <dgm:cxn modelId="{9891746E-342B-48D1-BDC5-052E8634CBD9}" type="presParOf" srcId="{978707D6-A55D-4382-A05C-8BA171A98B0C}" destId="{308F8F98-9CFB-4963-B1A3-42D8246BE701}" srcOrd="3" destOrd="0" presId="urn:microsoft.com/office/officeart/2005/8/layout/process1"/>
    <dgm:cxn modelId="{6262659F-BD43-4E06-A062-2B66D3435844}" type="presParOf" srcId="{308F8F98-9CFB-4963-B1A3-42D8246BE701}" destId="{CAD12D6F-EDF7-41DA-9CB7-82E469D4A488}" srcOrd="0" destOrd="0" presId="urn:microsoft.com/office/officeart/2005/8/layout/process1"/>
    <dgm:cxn modelId="{4DBCCF73-F511-49D6-8932-8F9B47104F88}" type="presParOf" srcId="{978707D6-A55D-4382-A05C-8BA171A98B0C}" destId="{8D3A3C2F-C426-4DC2-81AF-C93BE84BCF15}" srcOrd="4" destOrd="0" presId="urn:microsoft.com/office/officeart/2005/8/layout/process1"/>
  </dgm:cxnLst>
  <dgm:bg/>
  <dgm:whole/>
</dgm:dataModel>
</file>

<file path=ppt/diagrams/data2.xml><?xml version="1.0" encoding="utf-8"?>
<dgm:dataModel xmlns:dgm="http://schemas.openxmlformats.org/drawingml/2006/diagram" xmlns:a="http://schemas.openxmlformats.org/drawingml/2006/main">
  <dgm:ptLst>
    <dgm:pt modelId="{FD6437AF-EDA8-4F62-AE4E-A1B7527F6DE7}" type="doc">
      <dgm:prSet loTypeId="urn:microsoft.com/office/officeart/2005/8/layout/process1" loCatId="process" qsTypeId="urn:microsoft.com/office/officeart/2005/8/quickstyle/simple3" qsCatId="simple" csTypeId="urn:microsoft.com/office/officeart/2005/8/colors/accent1_2" csCatId="accent1" phldr="1"/>
      <dgm:spPr/>
    </dgm:pt>
    <dgm:pt modelId="{7043C35D-7AB3-46B8-BC83-85FCDA72D53C}">
      <dgm:prSet phldrT="[Text]"/>
      <dgm:spPr/>
      <dgm:t>
        <a:bodyPr/>
        <a:lstStyle/>
        <a:p>
          <a:r>
            <a:rPr lang="en-US" dirty="0" smtClean="0"/>
            <a:t>Wind energy</a:t>
          </a:r>
          <a:endParaRPr lang="en-US" dirty="0"/>
        </a:p>
      </dgm:t>
    </dgm:pt>
    <dgm:pt modelId="{EEDA4C3A-C388-4EB3-AEAD-A1D2591F0573}" type="parTrans" cxnId="{2759B2FD-BE5C-4832-9488-C9ED8BA2218C}">
      <dgm:prSet/>
      <dgm:spPr/>
      <dgm:t>
        <a:bodyPr/>
        <a:lstStyle/>
        <a:p>
          <a:endParaRPr lang="en-US"/>
        </a:p>
      </dgm:t>
    </dgm:pt>
    <dgm:pt modelId="{D1AAFC43-0B1C-4020-8D82-5F69BAC725E6}" type="sibTrans" cxnId="{2759B2FD-BE5C-4832-9488-C9ED8BA2218C}">
      <dgm:prSet/>
      <dgm:spPr/>
      <dgm:t>
        <a:bodyPr/>
        <a:lstStyle/>
        <a:p>
          <a:endParaRPr lang="en-US"/>
        </a:p>
      </dgm:t>
    </dgm:pt>
    <dgm:pt modelId="{8023FD0A-D79B-4DD6-B33E-72F5D280A7A0}">
      <dgm:prSet phldrT="[Text]"/>
      <dgm:spPr/>
      <dgm:t>
        <a:bodyPr/>
        <a:lstStyle/>
        <a:p>
          <a:r>
            <a:rPr lang="en-US" dirty="0" smtClean="0"/>
            <a:t>Mechanical energy at wind turbine shaft</a:t>
          </a:r>
          <a:endParaRPr lang="en-US" dirty="0"/>
        </a:p>
      </dgm:t>
    </dgm:pt>
    <dgm:pt modelId="{030D28BA-32AE-4EB1-BEA5-71936C5D52E0}" type="parTrans" cxnId="{BF1C4C1C-7E5D-4D23-8229-8A5C2549FC5D}">
      <dgm:prSet/>
      <dgm:spPr/>
      <dgm:t>
        <a:bodyPr/>
        <a:lstStyle/>
        <a:p>
          <a:endParaRPr lang="en-US"/>
        </a:p>
      </dgm:t>
    </dgm:pt>
    <dgm:pt modelId="{68C7A62E-BB72-4B12-BC12-CC084DEFD829}" type="sibTrans" cxnId="{BF1C4C1C-7E5D-4D23-8229-8A5C2549FC5D}">
      <dgm:prSet/>
      <dgm:spPr/>
      <dgm:t>
        <a:bodyPr/>
        <a:lstStyle/>
        <a:p>
          <a:endParaRPr lang="en-US"/>
        </a:p>
      </dgm:t>
    </dgm:pt>
    <dgm:pt modelId="{D4ADBA77-C430-4453-B592-A4E1A2AE26B0}">
      <dgm:prSet phldrT="[Text]"/>
      <dgm:spPr/>
      <dgm:t>
        <a:bodyPr/>
        <a:lstStyle/>
        <a:p>
          <a:r>
            <a:rPr lang="en-US" dirty="0" smtClean="0"/>
            <a:t>Electrical energy at generator</a:t>
          </a:r>
          <a:endParaRPr lang="en-US" dirty="0"/>
        </a:p>
      </dgm:t>
    </dgm:pt>
    <dgm:pt modelId="{BDFF77BC-FDA0-4259-AA48-DF47F6487554}" type="parTrans" cxnId="{BCE8150F-BEEB-4D8D-A8C0-1B9259BE29BB}">
      <dgm:prSet/>
      <dgm:spPr/>
      <dgm:t>
        <a:bodyPr/>
        <a:lstStyle/>
        <a:p>
          <a:endParaRPr lang="en-US"/>
        </a:p>
      </dgm:t>
    </dgm:pt>
    <dgm:pt modelId="{ED4CA896-50FB-4D4B-BBB3-B41F69EE6177}" type="sibTrans" cxnId="{BCE8150F-BEEB-4D8D-A8C0-1B9259BE29BB}">
      <dgm:prSet/>
      <dgm:spPr/>
      <dgm:t>
        <a:bodyPr/>
        <a:lstStyle/>
        <a:p>
          <a:endParaRPr lang="en-US"/>
        </a:p>
      </dgm:t>
    </dgm:pt>
    <dgm:pt modelId="{A4ED4EFA-49A3-43E8-B791-35E822F983F7}">
      <dgm:prSet phldrT="[Text]"/>
      <dgm:spPr/>
      <dgm:t>
        <a:bodyPr/>
        <a:lstStyle/>
        <a:p>
          <a:r>
            <a:rPr lang="en-US" dirty="0" smtClean="0"/>
            <a:t>Electrical energy utilization</a:t>
          </a:r>
          <a:endParaRPr lang="en-US" dirty="0"/>
        </a:p>
      </dgm:t>
    </dgm:pt>
    <dgm:pt modelId="{3EDB20FE-84DB-4A60-9974-E26BEB4ADE0C}" type="parTrans" cxnId="{7C0C8CF6-313E-4BC3-8F2A-A58C06959F32}">
      <dgm:prSet/>
      <dgm:spPr/>
      <dgm:t>
        <a:bodyPr/>
        <a:lstStyle/>
        <a:p>
          <a:endParaRPr lang="en-US"/>
        </a:p>
      </dgm:t>
    </dgm:pt>
    <dgm:pt modelId="{6ABFEFC7-02AF-4798-9A60-65B6CF90F64B}" type="sibTrans" cxnId="{7C0C8CF6-313E-4BC3-8F2A-A58C06959F32}">
      <dgm:prSet/>
      <dgm:spPr/>
      <dgm:t>
        <a:bodyPr/>
        <a:lstStyle/>
        <a:p>
          <a:endParaRPr lang="en-US"/>
        </a:p>
      </dgm:t>
    </dgm:pt>
    <dgm:pt modelId="{D5E62477-4FC6-421D-90B6-D1DC2651A442}" type="pres">
      <dgm:prSet presAssocID="{FD6437AF-EDA8-4F62-AE4E-A1B7527F6DE7}" presName="Name0" presStyleCnt="0">
        <dgm:presLayoutVars>
          <dgm:dir/>
          <dgm:resizeHandles val="exact"/>
        </dgm:presLayoutVars>
      </dgm:prSet>
      <dgm:spPr/>
    </dgm:pt>
    <dgm:pt modelId="{C74451FA-18B1-4E26-830A-741A98ECCF09}" type="pres">
      <dgm:prSet presAssocID="{7043C35D-7AB3-46B8-BC83-85FCDA72D53C}" presName="node" presStyleLbl="node1" presStyleIdx="0" presStyleCnt="4" custLinFactY="60554" custLinFactNeighborX="11588" custLinFactNeighborY="100000">
        <dgm:presLayoutVars>
          <dgm:bulletEnabled val="1"/>
        </dgm:presLayoutVars>
      </dgm:prSet>
      <dgm:spPr/>
      <dgm:t>
        <a:bodyPr/>
        <a:lstStyle/>
        <a:p>
          <a:endParaRPr lang="en-IN"/>
        </a:p>
      </dgm:t>
    </dgm:pt>
    <dgm:pt modelId="{F606D7A7-0A22-4177-9175-A8FA276E1E68}" type="pres">
      <dgm:prSet presAssocID="{D1AAFC43-0B1C-4020-8D82-5F69BAC725E6}" presName="sibTrans" presStyleLbl="sibTrans2D1" presStyleIdx="0" presStyleCnt="3"/>
      <dgm:spPr/>
      <dgm:t>
        <a:bodyPr/>
        <a:lstStyle/>
        <a:p>
          <a:endParaRPr lang="en-IN"/>
        </a:p>
      </dgm:t>
    </dgm:pt>
    <dgm:pt modelId="{21C09C76-EAE0-4921-A4F1-DD6F4BEB9D29}" type="pres">
      <dgm:prSet presAssocID="{D1AAFC43-0B1C-4020-8D82-5F69BAC725E6}" presName="connectorText" presStyleLbl="sibTrans2D1" presStyleIdx="0" presStyleCnt="3"/>
      <dgm:spPr/>
      <dgm:t>
        <a:bodyPr/>
        <a:lstStyle/>
        <a:p>
          <a:endParaRPr lang="en-IN"/>
        </a:p>
      </dgm:t>
    </dgm:pt>
    <dgm:pt modelId="{90CC7BF5-F9A4-4220-BE05-5FD1D33CB5C5}" type="pres">
      <dgm:prSet presAssocID="{8023FD0A-D79B-4DD6-B33E-72F5D280A7A0}" presName="node" presStyleLbl="node1" presStyleIdx="1" presStyleCnt="4" custLinFactY="60554" custLinFactNeighborX="14235" custLinFactNeighborY="100000">
        <dgm:presLayoutVars>
          <dgm:bulletEnabled val="1"/>
        </dgm:presLayoutVars>
      </dgm:prSet>
      <dgm:spPr/>
      <dgm:t>
        <a:bodyPr/>
        <a:lstStyle/>
        <a:p>
          <a:endParaRPr lang="en-IN"/>
        </a:p>
      </dgm:t>
    </dgm:pt>
    <dgm:pt modelId="{10117367-BA63-48B1-8ACD-F99BD4A9D570}" type="pres">
      <dgm:prSet presAssocID="{68C7A62E-BB72-4B12-BC12-CC084DEFD829}" presName="sibTrans" presStyleLbl="sibTrans2D1" presStyleIdx="1" presStyleCnt="3"/>
      <dgm:spPr/>
      <dgm:t>
        <a:bodyPr/>
        <a:lstStyle/>
        <a:p>
          <a:endParaRPr lang="en-IN"/>
        </a:p>
      </dgm:t>
    </dgm:pt>
    <dgm:pt modelId="{600901F5-855A-45F6-B7D4-C62644062C35}" type="pres">
      <dgm:prSet presAssocID="{68C7A62E-BB72-4B12-BC12-CC084DEFD829}" presName="connectorText" presStyleLbl="sibTrans2D1" presStyleIdx="1" presStyleCnt="3"/>
      <dgm:spPr/>
      <dgm:t>
        <a:bodyPr/>
        <a:lstStyle/>
        <a:p>
          <a:endParaRPr lang="en-IN"/>
        </a:p>
      </dgm:t>
    </dgm:pt>
    <dgm:pt modelId="{45B3CD2D-1754-45E4-AF6A-8C2928C24CD7}" type="pres">
      <dgm:prSet presAssocID="{D4ADBA77-C430-4453-B592-A4E1A2AE26B0}" presName="node" presStyleLbl="node1" presStyleIdx="2" presStyleCnt="4" custLinFactY="61029" custLinFactNeighborX="1022" custLinFactNeighborY="100000">
        <dgm:presLayoutVars>
          <dgm:bulletEnabled val="1"/>
        </dgm:presLayoutVars>
      </dgm:prSet>
      <dgm:spPr/>
      <dgm:t>
        <a:bodyPr/>
        <a:lstStyle/>
        <a:p>
          <a:endParaRPr lang="en-IN"/>
        </a:p>
      </dgm:t>
    </dgm:pt>
    <dgm:pt modelId="{B06E12B7-EA69-44B1-874C-34204AEFF701}" type="pres">
      <dgm:prSet presAssocID="{ED4CA896-50FB-4D4B-BBB3-B41F69EE6177}" presName="sibTrans" presStyleLbl="sibTrans2D1" presStyleIdx="2" presStyleCnt="3"/>
      <dgm:spPr/>
      <dgm:t>
        <a:bodyPr/>
        <a:lstStyle/>
        <a:p>
          <a:endParaRPr lang="en-IN"/>
        </a:p>
      </dgm:t>
    </dgm:pt>
    <dgm:pt modelId="{7B872FEE-434C-4655-AE00-38ECBC25C306}" type="pres">
      <dgm:prSet presAssocID="{ED4CA896-50FB-4D4B-BBB3-B41F69EE6177}" presName="connectorText" presStyleLbl="sibTrans2D1" presStyleIdx="2" presStyleCnt="3"/>
      <dgm:spPr/>
      <dgm:t>
        <a:bodyPr/>
        <a:lstStyle/>
        <a:p>
          <a:endParaRPr lang="en-IN"/>
        </a:p>
      </dgm:t>
    </dgm:pt>
    <dgm:pt modelId="{E9C0CC04-8074-4CC6-888C-DFEDC5EA8F73}" type="pres">
      <dgm:prSet presAssocID="{A4ED4EFA-49A3-43E8-B791-35E822F983F7}" presName="node" presStyleLbl="node1" presStyleIdx="3" presStyleCnt="4" custLinFactY="60554" custLinFactNeighborX="-4793" custLinFactNeighborY="100000">
        <dgm:presLayoutVars>
          <dgm:bulletEnabled val="1"/>
        </dgm:presLayoutVars>
      </dgm:prSet>
      <dgm:spPr/>
      <dgm:t>
        <a:bodyPr/>
        <a:lstStyle/>
        <a:p>
          <a:endParaRPr lang="en-US"/>
        </a:p>
      </dgm:t>
    </dgm:pt>
  </dgm:ptLst>
  <dgm:cxnLst>
    <dgm:cxn modelId="{A2B22C66-E401-403F-A983-4361389FE6D5}" type="presOf" srcId="{A4ED4EFA-49A3-43E8-B791-35E822F983F7}" destId="{E9C0CC04-8074-4CC6-888C-DFEDC5EA8F73}" srcOrd="0" destOrd="0" presId="urn:microsoft.com/office/officeart/2005/8/layout/process1"/>
    <dgm:cxn modelId="{2F839911-87F8-4BBA-8D83-F86D4ACB900F}" type="presOf" srcId="{7043C35D-7AB3-46B8-BC83-85FCDA72D53C}" destId="{C74451FA-18B1-4E26-830A-741A98ECCF09}" srcOrd="0" destOrd="0" presId="urn:microsoft.com/office/officeart/2005/8/layout/process1"/>
    <dgm:cxn modelId="{7A15688E-9197-4CE1-B638-18B0AF6527B4}" type="presOf" srcId="{ED4CA896-50FB-4D4B-BBB3-B41F69EE6177}" destId="{B06E12B7-EA69-44B1-874C-34204AEFF701}" srcOrd="0" destOrd="0" presId="urn:microsoft.com/office/officeart/2005/8/layout/process1"/>
    <dgm:cxn modelId="{8BB1A281-9644-4AB8-9B2A-C73CA95A6942}" type="presOf" srcId="{D4ADBA77-C430-4453-B592-A4E1A2AE26B0}" destId="{45B3CD2D-1754-45E4-AF6A-8C2928C24CD7}" srcOrd="0" destOrd="0" presId="urn:microsoft.com/office/officeart/2005/8/layout/process1"/>
    <dgm:cxn modelId="{7C0C8CF6-313E-4BC3-8F2A-A58C06959F32}" srcId="{FD6437AF-EDA8-4F62-AE4E-A1B7527F6DE7}" destId="{A4ED4EFA-49A3-43E8-B791-35E822F983F7}" srcOrd="3" destOrd="0" parTransId="{3EDB20FE-84DB-4A60-9974-E26BEB4ADE0C}" sibTransId="{6ABFEFC7-02AF-4798-9A60-65B6CF90F64B}"/>
    <dgm:cxn modelId="{BF1C4C1C-7E5D-4D23-8229-8A5C2549FC5D}" srcId="{FD6437AF-EDA8-4F62-AE4E-A1B7527F6DE7}" destId="{8023FD0A-D79B-4DD6-B33E-72F5D280A7A0}" srcOrd="1" destOrd="0" parTransId="{030D28BA-32AE-4EB1-BEA5-71936C5D52E0}" sibTransId="{68C7A62E-BB72-4B12-BC12-CC084DEFD829}"/>
    <dgm:cxn modelId="{D07802B7-FC2B-4BFD-B05F-2C7B1324F62E}" type="presOf" srcId="{8023FD0A-D79B-4DD6-B33E-72F5D280A7A0}" destId="{90CC7BF5-F9A4-4220-BE05-5FD1D33CB5C5}" srcOrd="0" destOrd="0" presId="urn:microsoft.com/office/officeart/2005/8/layout/process1"/>
    <dgm:cxn modelId="{234687EC-5AB3-4CFB-B4C0-D978F85CED8F}" type="presOf" srcId="{68C7A62E-BB72-4B12-BC12-CC084DEFD829}" destId="{600901F5-855A-45F6-B7D4-C62644062C35}" srcOrd="1" destOrd="0" presId="urn:microsoft.com/office/officeart/2005/8/layout/process1"/>
    <dgm:cxn modelId="{616AD54C-8B96-4D84-A359-0089A9FC3F78}" type="presOf" srcId="{68C7A62E-BB72-4B12-BC12-CC084DEFD829}" destId="{10117367-BA63-48B1-8ACD-F99BD4A9D570}" srcOrd="0" destOrd="0" presId="urn:microsoft.com/office/officeart/2005/8/layout/process1"/>
    <dgm:cxn modelId="{0334D881-D0C7-4A12-9028-DA7A7412EFFF}" type="presOf" srcId="{D1AAFC43-0B1C-4020-8D82-5F69BAC725E6}" destId="{F606D7A7-0A22-4177-9175-A8FA276E1E68}" srcOrd="0" destOrd="0" presId="urn:microsoft.com/office/officeart/2005/8/layout/process1"/>
    <dgm:cxn modelId="{0F662958-4401-4780-95BF-7FEAAEB6791C}" type="presOf" srcId="{FD6437AF-EDA8-4F62-AE4E-A1B7527F6DE7}" destId="{D5E62477-4FC6-421D-90B6-D1DC2651A442}" srcOrd="0" destOrd="0" presId="urn:microsoft.com/office/officeart/2005/8/layout/process1"/>
    <dgm:cxn modelId="{75F516DE-9EA3-4E70-9081-0AFFD02016CD}" type="presOf" srcId="{D1AAFC43-0B1C-4020-8D82-5F69BAC725E6}" destId="{21C09C76-EAE0-4921-A4F1-DD6F4BEB9D29}" srcOrd="1" destOrd="0" presId="urn:microsoft.com/office/officeart/2005/8/layout/process1"/>
    <dgm:cxn modelId="{2759B2FD-BE5C-4832-9488-C9ED8BA2218C}" srcId="{FD6437AF-EDA8-4F62-AE4E-A1B7527F6DE7}" destId="{7043C35D-7AB3-46B8-BC83-85FCDA72D53C}" srcOrd="0" destOrd="0" parTransId="{EEDA4C3A-C388-4EB3-AEAD-A1D2591F0573}" sibTransId="{D1AAFC43-0B1C-4020-8D82-5F69BAC725E6}"/>
    <dgm:cxn modelId="{BCE8150F-BEEB-4D8D-A8C0-1B9259BE29BB}" srcId="{FD6437AF-EDA8-4F62-AE4E-A1B7527F6DE7}" destId="{D4ADBA77-C430-4453-B592-A4E1A2AE26B0}" srcOrd="2" destOrd="0" parTransId="{BDFF77BC-FDA0-4259-AA48-DF47F6487554}" sibTransId="{ED4CA896-50FB-4D4B-BBB3-B41F69EE6177}"/>
    <dgm:cxn modelId="{12383FC7-3F07-4BF8-9EC0-F6ACB6749A07}" type="presOf" srcId="{ED4CA896-50FB-4D4B-BBB3-B41F69EE6177}" destId="{7B872FEE-434C-4655-AE00-38ECBC25C306}" srcOrd="1" destOrd="0" presId="urn:microsoft.com/office/officeart/2005/8/layout/process1"/>
    <dgm:cxn modelId="{F24A73A8-527A-4208-928A-01F1180F3EFB}" type="presParOf" srcId="{D5E62477-4FC6-421D-90B6-D1DC2651A442}" destId="{C74451FA-18B1-4E26-830A-741A98ECCF09}" srcOrd="0" destOrd="0" presId="urn:microsoft.com/office/officeart/2005/8/layout/process1"/>
    <dgm:cxn modelId="{81994BE3-5AD1-46DA-8EF7-D2688B756208}" type="presParOf" srcId="{D5E62477-4FC6-421D-90B6-D1DC2651A442}" destId="{F606D7A7-0A22-4177-9175-A8FA276E1E68}" srcOrd="1" destOrd="0" presId="urn:microsoft.com/office/officeart/2005/8/layout/process1"/>
    <dgm:cxn modelId="{FBB8FB4A-7484-42B7-B5FA-8F082A646AD1}" type="presParOf" srcId="{F606D7A7-0A22-4177-9175-A8FA276E1E68}" destId="{21C09C76-EAE0-4921-A4F1-DD6F4BEB9D29}" srcOrd="0" destOrd="0" presId="urn:microsoft.com/office/officeart/2005/8/layout/process1"/>
    <dgm:cxn modelId="{024411BF-FE3E-48BD-AAD3-B8B6632D4BB3}" type="presParOf" srcId="{D5E62477-4FC6-421D-90B6-D1DC2651A442}" destId="{90CC7BF5-F9A4-4220-BE05-5FD1D33CB5C5}" srcOrd="2" destOrd="0" presId="urn:microsoft.com/office/officeart/2005/8/layout/process1"/>
    <dgm:cxn modelId="{BFF59FEC-45DB-48B6-926D-3D15C21C63B1}" type="presParOf" srcId="{D5E62477-4FC6-421D-90B6-D1DC2651A442}" destId="{10117367-BA63-48B1-8ACD-F99BD4A9D570}" srcOrd="3" destOrd="0" presId="urn:microsoft.com/office/officeart/2005/8/layout/process1"/>
    <dgm:cxn modelId="{52BE746E-255B-4D89-8BBF-BFE6BC4138E2}" type="presParOf" srcId="{10117367-BA63-48B1-8ACD-F99BD4A9D570}" destId="{600901F5-855A-45F6-B7D4-C62644062C35}" srcOrd="0" destOrd="0" presId="urn:microsoft.com/office/officeart/2005/8/layout/process1"/>
    <dgm:cxn modelId="{B594B404-D8D7-4C0B-94B6-4C2ECD66CE46}" type="presParOf" srcId="{D5E62477-4FC6-421D-90B6-D1DC2651A442}" destId="{45B3CD2D-1754-45E4-AF6A-8C2928C24CD7}" srcOrd="4" destOrd="0" presId="urn:microsoft.com/office/officeart/2005/8/layout/process1"/>
    <dgm:cxn modelId="{87D94FFE-2B3B-4B83-8033-43B25DE99759}" type="presParOf" srcId="{D5E62477-4FC6-421D-90B6-D1DC2651A442}" destId="{B06E12B7-EA69-44B1-874C-34204AEFF701}" srcOrd="5" destOrd="0" presId="urn:microsoft.com/office/officeart/2005/8/layout/process1"/>
    <dgm:cxn modelId="{66B8F68A-8C99-4787-A88A-8BE437BC827C}" type="presParOf" srcId="{B06E12B7-EA69-44B1-874C-34204AEFF701}" destId="{7B872FEE-434C-4655-AE00-38ECBC25C306}" srcOrd="0" destOrd="0" presId="urn:microsoft.com/office/officeart/2005/8/layout/process1"/>
    <dgm:cxn modelId="{33C550C5-3A2F-4F91-8F21-79CB9F75822F}" type="presParOf" srcId="{D5E62477-4FC6-421D-90B6-D1DC2651A442}" destId="{E9C0CC04-8074-4CC6-888C-DFEDC5EA8F73}" srcOrd="6" destOrd="0" presId="urn:microsoft.com/office/officeart/2005/8/layout/process1"/>
  </dgm:cxnLst>
  <dgm:bg/>
  <dgm:whole/>
</dgm:dataModel>
</file>

<file path=ppt/diagrams/data3.xml><?xml version="1.0" encoding="utf-8"?>
<dgm:dataModel xmlns:dgm="http://schemas.openxmlformats.org/drawingml/2006/diagram" xmlns:a="http://schemas.openxmlformats.org/drawingml/2006/main">
  <dgm:ptLst>
    <dgm:pt modelId="{9988B8CD-CAAA-44D7-A293-7BAAB2D9D744}" type="doc">
      <dgm:prSet loTypeId="urn:microsoft.com/office/officeart/2005/8/layout/hierarchy2" loCatId="hierarchy" qsTypeId="urn:microsoft.com/office/officeart/2005/8/quickstyle/3d4" qsCatId="3D" csTypeId="urn:microsoft.com/office/officeart/2005/8/colors/accent1_2" csCatId="accent1" phldr="1"/>
      <dgm:spPr/>
      <dgm:t>
        <a:bodyPr/>
        <a:lstStyle/>
        <a:p>
          <a:endParaRPr lang="en-IN"/>
        </a:p>
      </dgm:t>
    </dgm:pt>
    <dgm:pt modelId="{3274DBCD-A826-46A1-9F5E-16723478707A}">
      <dgm:prSet phldrT="[Text]"/>
      <dgm:spPr/>
      <dgm:t>
        <a:bodyPr/>
        <a:lstStyle/>
        <a:p>
          <a:r>
            <a:rPr lang="en-IN" dirty="0" smtClean="0"/>
            <a:t>Yaw control</a:t>
          </a:r>
          <a:endParaRPr lang="en-IN" dirty="0"/>
        </a:p>
      </dgm:t>
    </dgm:pt>
    <dgm:pt modelId="{9E48F283-1411-439F-AEB8-D6767F7CB025}" type="parTrans" cxnId="{8C34FA42-CD94-4A6E-A98D-C11D3C619D1E}">
      <dgm:prSet/>
      <dgm:spPr/>
      <dgm:t>
        <a:bodyPr/>
        <a:lstStyle/>
        <a:p>
          <a:endParaRPr lang="en-IN"/>
        </a:p>
      </dgm:t>
    </dgm:pt>
    <dgm:pt modelId="{CC05FD2B-37F6-4005-B584-9A3132A589FF}" type="sibTrans" cxnId="{8C34FA42-CD94-4A6E-A98D-C11D3C619D1E}">
      <dgm:prSet/>
      <dgm:spPr/>
      <dgm:t>
        <a:bodyPr/>
        <a:lstStyle/>
        <a:p>
          <a:endParaRPr lang="en-IN"/>
        </a:p>
      </dgm:t>
    </dgm:pt>
    <dgm:pt modelId="{E3769136-8042-4EAB-A8C8-8CDCE05F2407}">
      <dgm:prSet phldrT="[Text]"/>
      <dgm:spPr/>
      <dgm:t>
        <a:bodyPr/>
        <a:lstStyle/>
        <a:p>
          <a:r>
            <a:rPr lang="en-IN" dirty="0" smtClean="0"/>
            <a:t>Yaw Fixed </a:t>
          </a:r>
          <a:endParaRPr lang="en-IN" dirty="0"/>
        </a:p>
      </dgm:t>
    </dgm:pt>
    <dgm:pt modelId="{B2D40875-B369-4E7A-98A0-B161DBC75B54}" type="parTrans" cxnId="{922B4A60-FEE2-4529-ADF5-5C48F7C9EEC1}">
      <dgm:prSet/>
      <dgm:spPr/>
      <dgm:t>
        <a:bodyPr/>
        <a:lstStyle/>
        <a:p>
          <a:endParaRPr lang="en-IN"/>
        </a:p>
      </dgm:t>
    </dgm:pt>
    <dgm:pt modelId="{D1FAB663-F70A-481A-BFF9-138DD466CEBA}" type="sibTrans" cxnId="{922B4A60-FEE2-4529-ADF5-5C48F7C9EEC1}">
      <dgm:prSet/>
      <dgm:spPr/>
      <dgm:t>
        <a:bodyPr/>
        <a:lstStyle/>
        <a:p>
          <a:endParaRPr lang="en-IN"/>
        </a:p>
      </dgm:t>
    </dgm:pt>
    <dgm:pt modelId="{540C1B5B-3F1F-4D1C-BEA5-C8E329CFCF38}">
      <dgm:prSet phldrT="[Text]"/>
      <dgm:spPr/>
      <dgm:t>
        <a:bodyPr/>
        <a:lstStyle/>
        <a:p>
          <a:r>
            <a:rPr lang="en-IN" dirty="0" smtClean="0"/>
            <a:t>Yaw Active </a:t>
          </a:r>
          <a:endParaRPr lang="en-IN" dirty="0"/>
        </a:p>
      </dgm:t>
    </dgm:pt>
    <dgm:pt modelId="{46979DF7-2F19-4ECC-A220-D989D93C6B41}" type="parTrans" cxnId="{D5EA2E29-8101-4983-98B5-C75970650B8C}">
      <dgm:prSet/>
      <dgm:spPr/>
      <dgm:t>
        <a:bodyPr/>
        <a:lstStyle/>
        <a:p>
          <a:endParaRPr lang="en-IN"/>
        </a:p>
      </dgm:t>
    </dgm:pt>
    <dgm:pt modelId="{BF716B2A-982E-4524-B3E6-57825AD58AF1}" type="sibTrans" cxnId="{D5EA2E29-8101-4983-98B5-C75970650B8C}">
      <dgm:prSet/>
      <dgm:spPr/>
      <dgm:t>
        <a:bodyPr/>
        <a:lstStyle/>
        <a:p>
          <a:endParaRPr lang="en-IN"/>
        </a:p>
      </dgm:t>
    </dgm:pt>
    <dgm:pt modelId="{B58C336E-8E50-401A-B8C2-020AB3BE1C1D}">
      <dgm:prSet/>
      <dgm:spPr/>
      <dgm:t>
        <a:bodyPr/>
        <a:lstStyle/>
        <a:p>
          <a:r>
            <a:rPr lang="en-IN" smtClean="0"/>
            <a:t>fluid</a:t>
          </a:r>
          <a:endParaRPr lang="en-IN"/>
        </a:p>
      </dgm:t>
    </dgm:pt>
    <dgm:pt modelId="{A4D00E21-5E94-4E51-A218-449F8EECCC49}" type="parTrans" cxnId="{F458FB07-1CEB-4325-BCBE-C0A8491B2600}">
      <dgm:prSet/>
      <dgm:spPr/>
      <dgm:t>
        <a:bodyPr/>
        <a:lstStyle/>
        <a:p>
          <a:endParaRPr lang="en-IN"/>
        </a:p>
      </dgm:t>
    </dgm:pt>
    <dgm:pt modelId="{4DAD0B60-9C50-4864-93DA-18594E7BDD5D}" type="sibTrans" cxnId="{F458FB07-1CEB-4325-BCBE-C0A8491B2600}">
      <dgm:prSet/>
      <dgm:spPr/>
      <dgm:t>
        <a:bodyPr/>
        <a:lstStyle/>
        <a:p>
          <a:endParaRPr lang="en-IN"/>
        </a:p>
      </dgm:t>
    </dgm:pt>
    <dgm:pt modelId="{0FCA4F76-C75A-40B8-A148-0DAFE9B82B30}" type="pres">
      <dgm:prSet presAssocID="{9988B8CD-CAAA-44D7-A293-7BAAB2D9D744}" presName="diagram" presStyleCnt="0">
        <dgm:presLayoutVars>
          <dgm:chPref val="1"/>
          <dgm:dir/>
          <dgm:animOne val="branch"/>
          <dgm:animLvl val="lvl"/>
          <dgm:resizeHandles val="exact"/>
        </dgm:presLayoutVars>
      </dgm:prSet>
      <dgm:spPr/>
      <dgm:t>
        <a:bodyPr/>
        <a:lstStyle/>
        <a:p>
          <a:endParaRPr lang="en-IN"/>
        </a:p>
      </dgm:t>
    </dgm:pt>
    <dgm:pt modelId="{FF245DCF-D5EC-413A-9324-CD7EFFB732B0}" type="pres">
      <dgm:prSet presAssocID="{3274DBCD-A826-46A1-9F5E-16723478707A}" presName="root1" presStyleCnt="0"/>
      <dgm:spPr/>
    </dgm:pt>
    <dgm:pt modelId="{8B9DD8A9-1A95-4A56-ACBB-AB2D4EBAFE4D}" type="pres">
      <dgm:prSet presAssocID="{3274DBCD-A826-46A1-9F5E-16723478707A}" presName="LevelOneTextNode" presStyleLbl="node0" presStyleIdx="0" presStyleCnt="1">
        <dgm:presLayoutVars>
          <dgm:chPref val="3"/>
        </dgm:presLayoutVars>
      </dgm:prSet>
      <dgm:spPr/>
      <dgm:t>
        <a:bodyPr/>
        <a:lstStyle/>
        <a:p>
          <a:endParaRPr lang="en-IN"/>
        </a:p>
      </dgm:t>
    </dgm:pt>
    <dgm:pt modelId="{188DC5C5-E987-43ED-A349-C49673CE8BF8}" type="pres">
      <dgm:prSet presAssocID="{3274DBCD-A826-46A1-9F5E-16723478707A}" presName="level2hierChild" presStyleCnt="0"/>
      <dgm:spPr/>
    </dgm:pt>
    <dgm:pt modelId="{C2307348-3916-48D6-9342-E1E36FEB832E}" type="pres">
      <dgm:prSet presAssocID="{B2D40875-B369-4E7A-98A0-B161DBC75B54}" presName="conn2-1" presStyleLbl="parChTrans1D2" presStyleIdx="0" presStyleCnt="3"/>
      <dgm:spPr/>
      <dgm:t>
        <a:bodyPr/>
        <a:lstStyle/>
        <a:p>
          <a:endParaRPr lang="en-IN"/>
        </a:p>
      </dgm:t>
    </dgm:pt>
    <dgm:pt modelId="{03683387-5439-46D8-A607-AA346F1A5602}" type="pres">
      <dgm:prSet presAssocID="{B2D40875-B369-4E7A-98A0-B161DBC75B54}" presName="connTx" presStyleLbl="parChTrans1D2" presStyleIdx="0" presStyleCnt="3"/>
      <dgm:spPr/>
      <dgm:t>
        <a:bodyPr/>
        <a:lstStyle/>
        <a:p>
          <a:endParaRPr lang="en-IN"/>
        </a:p>
      </dgm:t>
    </dgm:pt>
    <dgm:pt modelId="{0507CFDE-958D-4237-9F56-07AA9E5B9FAD}" type="pres">
      <dgm:prSet presAssocID="{E3769136-8042-4EAB-A8C8-8CDCE05F2407}" presName="root2" presStyleCnt="0"/>
      <dgm:spPr/>
    </dgm:pt>
    <dgm:pt modelId="{00F05DF2-0BEC-4374-A494-065F2BBDEC97}" type="pres">
      <dgm:prSet presAssocID="{E3769136-8042-4EAB-A8C8-8CDCE05F2407}" presName="LevelTwoTextNode" presStyleLbl="node2" presStyleIdx="0" presStyleCnt="3">
        <dgm:presLayoutVars>
          <dgm:chPref val="3"/>
        </dgm:presLayoutVars>
      </dgm:prSet>
      <dgm:spPr/>
      <dgm:t>
        <a:bodyPr/>
        <a:lstStyle/>
        <a:p>
          <a:endParaRPr lang="en-IN"/>
        </a:p>
      </dgm:t>
    </dgm:pt>
    <dgm:pt modelId="{ADE283E2-A8DF-4CCA-A6D0-FDB1F842CB1B}" type="pres">
      <dgm:prSet presAssocID="{E3769136-8042-4EAB-A8C8-8CDCE05F2407}" presName="level3hierChild" presStyleCnt="0"/>
      <dgm:spPr/>
    </dgm:pt>
    <dgm:pt modelId="{50208E78-1ED4-4F24-A34E-446AE4F16ADF}" type="pres">
      <dgm:prSet presAssocID="{A4D00E21-5E94-4E51-A218-449F8EECCC49}" presName="conn2-1" presStyleLbl="parChTrans1D2" presStyleIdx="1" presStyleCnt="3"/>
      <dgm:spPr/>
      <dgm:t>
        <a:bodyPr/>
        <a:lstStyle/>
        <a:p>
          <a:endParaRPr lang="en-IN"/>
        </a:p>
      </dgm:t>
    </dgm:pt>
    <dgm:pt modelId="{D5A976FC-3275-4A6B-BEC2-CB03C96BE644}" type="pres">
      <dgm:prSet presAssocID="{A4D00E21-5E94-4E51-A218-449F8EECCC49}" presName="connTx" presStyleLbl="parChTrans1D2" presStyleIdx="1" presStyleCnt="3"/>
      <dgm:spPr/>
      <dgm:t>
        <a:bodyPr/>
        <a:lstStyle/>
        <a:p>
          <a:endParaRPr lang="en-IN"/>
        </a:p>
      </dgm:t>
    </dgm:pt>
    <dgm:pt modelId="{6E510D8F-1CE3-41CD-95F4-57A4445F7152}" type="pres">
      <dgm:prSet presAssocID="{B58C336E-8E50-401A-B8C2-020AB3BE1C1D}" presName="root2" presStyleCnt="0"/>
      <dgm:spPr/>
    </dgm:pt>
    <dgm:pt modelId="{D967121F-80BA-438F-8164-382453548C90}" type="pres">
      <dgm:prSet presAssocID="{B58C336E-8E50-401A-B8C2-020AB3BE1C1D}" presName="LevelTwoTextNode" presStyleLbl="node2" presStyleIdx="1" presStyleCnt="3">
        <dgm:presLayoutVars>
          <dgm:chPref val="3"/>
        </dgm:presLayoutVars>
      </dgm:prSet>
      <dgm:spPr/>
      <dgm:t>
        <a:bodyPr/>
        <a:lstStyle/>
        <a:p>
          <a:endParaRPr lang="en-IN"/>
        </a:p>
      </dgm:t>
    </dgm:pt>
    <dgm:pt modelId="{0B044EE1-89D4-4944-8615-DAD9258C6731}" type="pres">
      <dgm:prSet presAssocID="{B58C336E-8E50-401A-B8C2-020AB3BE1C1D}" presName="level3hierChild" presStyleCnt="0"/>
      <dgm:spPr/>
    </dgm:pt>
    <dgm:pt modelId="{0079C169-4EBB-4451-90FF-23597D2C8D13}" type="pres">
      <dgm:prSet presAssocID="{46979DF7-2F19-4ECC-A220-D989D93C6B41}" presName="conn2-1" presStyleLbl="parChTrans1D2" presStyleIdx="2" presStyleCnt="3"/>
      <dgm:spPr/>
      <dgm:t>
        <a:bodyPr/>
        <a:lstStyle/>
        <a:p>
          <a:endParaRPr lang="en-IN"/>
        </a:p>
      </dgm:t>
    </dgm:pt>
    <dgm:pt modelId="{F0382A7B-8DCE-4E25-A061-251846AC6413}" type="pres">
      <dgm:prSet presAssocID="{46979DF7-2F19-4ECC-A220-D989D93C6B41}" presName="connTx" presStyleLbl="parChTrans1D2" presStyleIdx="2" presStyleCnt="3"/>
      <dgm:spPr/>
      <dgm:t>
        <a:bodyPr/>
        <a:lstStyle/>
        <a:p>
          <a:endParaRPr lang="en-IN"/>
        </a:p>
      </dgm:t>
    </dgm:pt>
    <dgm:pt modelId="{89DDC04D-B7EA-4B99-8DDC-877B33659951}" type="pres">
      <dgm:prSet presAssocID="{540C1B5B-3F1F-4D1C-BEA5-C8E329CFCF38}" presName="root2" presStyleCnt="0"/>
      <dgm:spPr/>
    </dgm:pt>
    <dgm:pt modelId="{4D6D09FE-2824-400F-A5D2-3A99EFC10798}" type="pres">
      <dgm:prSet presAssocID="{540C1B5B-3F1F-4D1C-BEA5-C8E329CFCF38}" presName="LevelTwoTextNode" presStyleLbl="node2" presStyleIdx="2" presStyleCnt="3">
        <dgm:presLayoutVars>
          <dgm:chPref val="3"/>
        </dgm:presLayoutVars>
      </dgm:prSet>
      <dgm:spPr/>
      <dgm:t>
        <a:bodyPr/>
        <a:lstStyle/>
        <a:p>
          <a:endParaRPr lang="en-IN"/>
        </a:p>
      </dgm:t>
    </dgm:pt>
    <dgm:pt modelId="{20B084AE-5366-4F93-A567-D2400694A3E0}" type="pres">
      <dgm:prSet presAssocID="{540C1B5B-3F1F-4D1C-BEA5-C8E329CFCF38}" presName="level3hierChild" presStyleCnt="0"/>
      <dgm:spPr/>
    </dgm:pt>
  </dgm:ptLst>
  <dgm:cxnLst>
    <dgm:cxn modelId="{4CA0066C-58C0-4590-B62D-43A2336D5082}" type="presOf" srcId="{B58C336E-8E50-401A-B8C2-020AB3BE1C1D}" destId="{D967121F-80BA-438F-8164-382453548C90}" srcOrd="0" destOrd="0" presId="urn:microsoft.com/office/officeart/2005/8/layout/hierarchy2"/>
    <dgm:cxn modelId="{CA69257D-D263-4B67-953C-7E90CB3B57A1}" type="presOf" srcId="{A4D00E21-5E94-4E51-A218-449F8EECCC49}" destId="{50208E78-1ED4-4F24-A34E-446AE4F16ADF}" srcOrd="0" destOrd="0" presId="urn:microsoft.com/office/officeart/2005/8/layout/hierarchy2"/>
    <dgm:cxn modelId="{8C34FA42-CD94-4A6E-A98D-C11D3C619D1E}" srcId="{9988B8CD-CAAA-44D7-A293-7BAAB2D9D744}" destId="{3274DBCD-A826-46A1-9F5E-16723478707A}" srcOrd="0" destOrd="0" parTransId="{9E48F283-1411-439F-AEB8-D6767F7CB025}" sibTransId="{CC05FD2B-37F6-4005-B584-9A3132A589FF}"/>
    <dgm:cxn modelId="{D5EA2E29-8101-4983-98B5-C75970650B8C}" srcId="{3274DBCD-A826-46A1-9F5E-16723478707A}" destId="{540C1B5B-3F1F-4D1C-BEA5-C8E329CFCF38}" srcOrd="2" destOrd="0" parTransId="{46979DF7-2F19-4ECC-A220-D989D93C6B41}" sibTransId="{BF716B2A-982E-4524-B3E6-57825AD58AF1}"/>
    <dgm:cxn modelId="{922B4A60-FEE2-4529-ADF5-5C48F7C9EEC1}" srcId="{3274DBCD-A826-46A1-9F5E-16723478707A}" destId="{E3769136-8042-4EAB-A8C8-8CDCE05F2407}" srcOrd="0" destOrd="0" parTransId="{B2D40875-B369-4E7A-98A0-B161DBC75B54}" sibTransId="{D1FAB663-F70A-481A-BFF9-138DD466CEBA}"/>
    <dgm:cxn modelId="{F458FB07-1CEB-4325-BCBE-C0A8491B2600}" srcId="{3274DBCD-A826-46A1-9F5E-16723478707A}" destId="{B58C336E-8E50-401A-B8C2-020AB3BE1C1D}" srcOrd="1" destOrd="0" parTransId="{A4D00E21-5E94-4E51-A218-449F8EECCC49}" sibTransId="{4DAD0B60-9C50-4864-93DA-18594E7BDD5D}"/>
    <dgm:cxn modelId="{19D15A4A-5E38-4BCF-B017-1C30DE0276A0}" type="presOf" srcId="{46979DF7-2F19-4ECC-A220-D989D93C6B41}" destId="{F0382A7B-8DCE-4E25-A061-251846AC6413}" srcOrd="1" destOrd="0" presId="urn:microsoft.com/office/officeart/2005/8/layout/hierarchy2"/>
    <dgm:cxn modelId="{0FD86312-6724-4C4A-9097-CF7E7E42593E}" type="presOf" srcId="{9988B8CD-CAAA-44D7-A293-7BAAB2D9D744}" destId="{0FCA4F76-C75A-40B8-A148-0DAFE9B82B30}" srcOrd="0" destOrd="0" presId="urn:microsoft.com/office/officeart/2005/8/layout/hierarchy2"/>
    <dgm:cxn modelId="{7E87A8F6-7682-4BDC-A719-DB064E8667B2}" type="presOf" srcId="{A4D00E21-5E94-4E51-A218-449F8EECCC49}" destId="{D5A976FC-3275-4A6B-BEC2-CB03C96BE644}" srcOrd="1" destOrd="0" presId="urn:microsoft.com/office/officeart/2005/8/layout/hierarchy2"/>
    <dgm:cxn modelId="{C7F85CB6-D1BB-4C7D-BDA4-13CB27CCD669}" type="presOf" srcId="{540C1B5B-3F1F-4D1C-BEA5-C8E329CFCF38}" destId="{4D6D09FE-2824-400F-A5D2-3A99EFC10798}" srcOrd="0" destOrd="0" presId="urn:microsoft.com/office/officeart/2005/8/layout/hierarchy2"/>
    <dgm:cxn modelId="{73887F7A-744B-41CB-8276-EDCCB384DD74}" type="presOf" srcId="{46979DF7-2F19-4ECC-A220-D989D93C6B41}" destId="{0079C169-4EBB-4451-90FF-23597D2C8D13}" srcOrd="0" destOrd="0" presId="urn:microsoft.com/office/officeart/2005/8/layout/hierarchy2"/>
    <dgm:cxn modelId="{28080F23-4167-4469-988E-4801F79D1808}" type="presOf" srcId="{3274DBCD-A826-46A1-9F5E-16723478707A}" destId="{8B9DD8A9-1A95-4A56-ACBB-AB2D4EBAFE4D}" srcOrd="0" destOrd="0" presId="urn:microsoft.com/office/officeart/2005/8/layout/hierarchy2"/>
    <dgm:cxn modelId="{0E0D5B88-3FE5-46B2-82E2-778930FC3B4B}" type="presOf" srcId="{B2D40875-B369-4E7A-98A0-B161DBC75B54}" destId="{C2307348-3916-48D6-9342-E1E36FEB832E}" srcOrd="0" destOrd="0" presId="urn:microsoft.com/office/officeart/2005/8/layout/hierarchy2"/>
    <dgm:cxn modelId="{2C6DAB81-A0F3-4439-BF95-E3793E42ABC0}" type="presOf" srcId="{B2D40875-B369-4E7A-98A0-B161DBC75B54}" destId="{03683387-5439-46D8-A607-AA346F1A5602}" srcOrd="1" destOrd="0" presId="urn:microsoft.com/office/officeart/2005/8/layout/hierarchy2"/>
    <dgm:cxn modelId="{5EE8EC21-456E-48BA-95E3-AF35E08FBA68}" type="presOf" srcId="{E3769136-8042-4EAB-A8C8-8CDCE05F2407}" destId="{00F05DF2-0BEC-4374-A494-065F2BBDEC97}" srcOrd="0" destOrd="0" presId="urn:microsoft.com/office/officeart/2005/8/layout/hierarchy2"/>
    <dgm:cxn modelId="{6D1702C9-AC2D-4D1D-B149-908D4EFF71F3}" type="presParOf" srcId="{0FCA4F76-C75A-40B8-A148-0DAFE9B82B30}" destId="{FF245DCF-D5EC-413A-9324-CD7EFFB732B0}" srcOrd="0" destOrd="0" presId="urn:microsoft.com/office/officeart/2005/8/layout/hierarchy2"/>
    <dgm:cxn modelId="{E6B2DFB7-9567-42EC-9A82-F510568C48DB}" type="presParOf" srcId="{FF245DCF-D5EC-413A-9324-CD7EFFB732B0}" destId="{8B9DD8A9-1A95-4A56-ACBB-AB2D4EBAFE4D}" srcOrd="0" destOrd="0" presId="urn:microsoft.com/office/officeart/2005/8/layout/hierarchy2"/>
    <dgm:cxn modelId="{0FCB540B-4658-4C98-B589-021451549724}" type="presParOf" srcId="{FF245DCF-D5EC-413A-9324-CD7EFFB732B0}" destId="{188DC5C5-E987-43ED-A349-C49673CE8BF8}" srcOrd="1" destOrd="0" presId="urn:microsoft.com/office/officeart/2005/8/layout/hierarchy2"/>
    <dgm:cxn modelId="{6747BD7E-6622-476D-B7F6-CD9672EBEFC1}" type="presParOf" srcId="{188DC5C5-E987-43ED-A349-C49673CE8BF8}" destId="{C2307348-3916-48D6-9342-E1E36FEB832E}" srcOrd="0" destOrd="0" presId="urn:microsoft.com/office/officeart/2005/8/layout/hierarchy2"/>
    <dgm:cxn modelId="{697EEA0E-DA91-4199-AFAE-A8E37DC29999}" type="presParOf" srcId="{C2307348-3916-48D6-9342-E1E36FEB832E}" destId="{03683387-5439-46D8-A607-AA346F1A5602}" srcOrd="0" destOrd="0" presId="urn:microsoft.com/office/officeart/2005/8/layout/hierarchy2"/>
    <dgm:cxn modelId="{C7F6BB02-80EA-44E4-A874-8B338B583EEE}" type="presParOf" srcId="{188DC5C5-E987-43ED-A349-C49673CE8BF8}" destId="{0507CFDE-958D-4237-9F56-07AA9E5B9FAD}" srcOrd="1" destOrd="0" presId="urn:microsoft.com/office/officeart/2005/8/layout/hierarchy2"/>
    <dgm:cxn modelId="{7E1F3093-5843-4C7F-93ED-055470BFEF32}" type="presParOf" srcId="{0507CFDE-958D-4237-9F56-07AA9E5B9FAD}" destId="{00F05DF2-0BEC-4374-A494-065F2BBDEC97}" srcOrd="0" destOrd="0" presId="urn:microsoft.com/office/officeart/2005/8/layout/hierarchy2"/>
    <dgm:cxn modelId="{37D00D27-DA32-444C-908A-DB3EB3FCEA4C}" type="presParOf" srcId="{0507CFDE-958D-4237-9F56-07AA9E5B9FAD}" destId="{ADE283E2-A8DF-4CCA-A6D0-FDB1F842CB1B}" srcOrd="1" destOrd="0" presId="urn:microsoft.com/office/officeart/2005/8/layout/hierarchy2"/>
    <dgm:cxn modelId="{9E0AD5E7-AE6F-40B3-B60B-249B5AB00959}" type="presParOf" srcId="{188DC5C5-E987-43ED-A349-C49673CE8BF8}" destId="{50208E78-1ED4-4F24-A34E-446AE4F16ADF}" srcOrd="2" destOrd="0" presId="urn:microsoft.com/office/officeart/2005/8/layout/hierarchy2"/>
    <dgm:cxn modelId="{59502AD3-7D71-42F7-B22E-EAB9CAB1E232}" type="presParOf" srcId="{50208E78-1ED4-4F24-A34E-446AE4F16ADF}" destId="{D5A976FC-3275-4A6B-BEC2-CB03C96BE644}" srcOrd="0" destOrd="0" presId="urn:microsoft.com/office/officeart/2005/8/layout/hierarchy2"/>
    <dgm:cxn modelId="{26DDE0FB-11BA-4595-9071-43A9FC9161B0}" type="presParOf" srcId="{188DC5C5-E987-43ED-A349-C49673CE8BF8}" destId="{6E510D8F-1CE3-41CD-95F4-57A4445F7152}" srcOrd="3" destOrd="0" presId="urn:microsoft.com/office/officeart/2005/8/layout/hierarchy2"/>
    <dgm:cxn modelId="{D06E4605-24CC-462F-AC63-60CDE0463076}" type="presParOf" srcId="{6E510D8F-1CE3-41CD-95F4-57A4445F7152}" destId="{D967121F-80BA-438F-8164-382453548C90}" srcOrd="0" destOrd="0" presId="urn:microsoft.com/office/officeart/2005/8/layout/hierarchy2"/>
    <dgm:cxn modelId="{8CA5F77E-479A-433C-B913-1168AA585BD3}" type="presParOf" srcId="{6E510D8F-1CE3-41CD-95F4-57A4445F7152}" destId="{0B044EE1-89D4-4944-8615-DAD9258C6731}" srcOrd="1" destOrd="0" presId="urn:microsoft.com/office/officeart/2005/8/layout/hierarchy2"/>
    <dgm:cxn modelId="{F5DE7867-A81D-4EA4-B50E-C2B75D0D6DAE}" type="presParOf" srcId="{188DC5C5-E987-43ED-A349-C49673CE8BF8}" destId="{0079C169-4EBB-4451-90FF-23597D2C8D13}" srcOrd="4" destOrd="0" presId="urn:microsoft.com/office/officeart/2005/8/layout/hierarchy2"/>
    <dgm:cxn modelId="{FA72F891-AAC6-413E-BFD2-891EAA2E654F}" type="presParOf" srcId="{0079C169-4EBB-4451-90FF-23597D2C8D13}" destId="{F0382A7B-8DCE-4E25-A061-251846AC6413}" srcOrd="0" destOrd="0" presId="urn:microsoft.com/office/officeart/2005/8/layout/hierarchy2"/>
    <dgm:cxn modelId="{981FFF1D-E5AC-4FF4-95AF-C2E1AFDEB187}" type="presParOf" srcId="{188DC5C5-E987-43ED-A349-C49673CE8BF8}" destId="{89DDC04D-B7EA-4B99-8DDC-877B33659951}" srcOrd="5" destOrd="0" presId="urn:microsoft.com/office/officeart/2005/8/layout/hierarchy2"/>
    <dgm:cxn modelId="{E168871E-851E-4DC2-BB3C-B55DA722208E}" type="presParOf" srcId="{89DDC04D-B7EA-4B99-8DDC-877B33659951}" destId="{4D6D09FE-2824-400F-A5D2-3A99EFC10798}" srcOrd="0" destOrd="0" presId="urn:microsoft.com/office/officeart/2005/8/layout/hierarchy2"/>
    <dgm:cxn modelId="{B360217C-1065-4FAE-BF60-54557F6E7741}" type="presParOf" srcId="{89DDC04D-B7EA-4B99-8DDC-877B33659951}" destId="{20B084AE-5366-4F93-A567-D2400694A3E0}" srcOrd="1" destOrd="0" presId="urn:microsoft.com/office/officeart/2005/8/layout/hierarchy2"/>
  </dgm:cxnLst>
  <dgm:bg/>
  <dgm:whole/>
</dgm:dataModel>
</file>

<file path=ppt/diagrams/data4.xml><?xml version="1.0" encoding="utf-8"?>
<dgm:dataModel xmlns:dgm="http://schemas.openxmlformats.org/drawingml/2006/diagram" xmlns:a="http://schemas.openxmlformats.org/drawingml/2006/main">
  <dgm:ptLst>
    <dgm:pt modelId="{CBAA55E6-E0F3-4E6D-8852-D02FE73C5B20}"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IN"/>
        </a:p>
      </dgm:t>
    </dgm:pt>
    <dgm:pt modelId="{8921CC88-F448-4AB9-AC41-F23EB0C2AAE1}">
      <dgm:prSet phldrT="[Text]"/>
      <dgm:spPr/>
      <dgm:t>
        <a:bodyPr/>
        <a:lstStyle/>
        <a:p>
          <a:r>
            <a:rPr lang="en-IN" dirty="0" smtClean="0"/>
            <a:t>Generator</a:t>
          </a:r>
          <a:endParaRPr lang="en-IN" dirty="0"/>
        </a:p>
      </dgm:t>
    </dgm:pt>
    <dgm:pt modelId="{BEB412DB-328D-4EA1-8943-ECD9F65C2291}" type="parTrans" cxnId="{35FFCC5C-1D0F-4F5A-93FC-1B7885637D39}">
      <dgm:prSet/>
      <dgm:spPr/>
      <dgm:t>
        <a:bodyPr/>
        <a:lstStyle/>
        <a:p>
          <a:endParaRPr lang="en-IN"/>
        </a:p>
      </dgm:t>
    </dgm:pt>
    <dgm:pt modelId="{5B167841-9E0D-400A-B7EB-26A63ADDF1CB}" type="sibTrans" cxnId="{35FFCC5C-1D0F-4F5A-93FC-1B7885637D39}">
      <dgm:prSet/>
      <dgm:spPr/>
      <dgm:t>
        <a:bodyPr/>
        <a:lstStyle/>
        <a:p>
          <a:endParaRPr lang="en-IN"/>
        </a:p>
      </dgm:t>
    </dgm:pt>
    <dgm:pt modelId="{725CE465-A9AE-43FF-AB3D-F349866527B7}">
      <dgm:prSet phldrT="[Text]"/>
      <dgm:spPr/>
      <dgm:t>
        <a:bodyPr/>
        <a:lstStyle/>
        <a:p>
          <a:r>
            <a:rPr lang="en-IN" dirty="0" smtClean="0"/>
            <a:t>Synchronous</a:t>
          </a:r>
          <a:endParaRPr lang="en-IN" dirty="0"/>
        </a:p>
      </dgm:t>
    </dgm:pt>
    <dgm:pt modelId="{B1B10AEE-2816-4B4E-9B9D-5F2B2BE44E60}" type="parTrans" cxnId="{8E1830D4-627E-419A-B29E-5225BB2A22DF}">
      <dgm:prSet/>
      <dgm:spPr/>
      <dgm:t>
        <a:bodyPr/>
        <a:lstStyle/>
        <a:p>
          <a:endParaRPr lang="en-IN"/>
        </a:p>
      </dgm:t>
    </dgm:pt>
    <dgm:pt modelId="{3FD96865-0BED-4531-8B20-9DEF2F724AE1}" type="sibTrans" cxnId="{8E1830D4-627E-419A-B29E-5225BB2A22DF}">
      <dgm:prSet/>
      <dgm:spPr/>
      <dgm:t>
        <a:bodyPr/>
        <a:lstStyle/>
        <a:p>
          <a:endParaRPr lang="en-IN"/>
        </a:p>
      </dgm:t>
    </dgm:pt>
    <dgm:pt modelId="{51B2774E-CF76-4AAD-8631-F798A16A98BF}">
      <dgm:prSet phldrT="[Text]"/>
      <dgm:spPr/>
      <dgm:t>
        <a:bodyPr/>
        <a:lstStyle/>
        <a:p>
          <a:r>
            <a:rPr lang="en-IN" dirty="0" smtClean="0"/>
            <a:t>Permanent magnet</a:t>
          </a:r>
          <a:endParaRPr lang="en-IN" dirty="0"/>
        </a:p>
      </dgm:t>
    </dgm:pt>
    <dgm:pt modelId="{23FD5F70-45CE-49A2-8467-7B36BCA79986}" type="parTrans" cxnId="{2C6F9245-A189-4A39-9478-9C60DA98F8F0}">
      <dgm:prSet/>
      <dgm:spPr/>
      <dgm:t>
        <a:bodyPr/>
        <a:lstStyle/>
        <a:p>
          <a:endParaRPr lang="en-IN"/>
        </a:p>
      </dgm:t>
    </dgm:pt>
    <dgm:pt modelId="{ACF89ACF-87FD-436F-881B-D6046D3790B2}" type="sibTrans" cxnId="{2C6F9245-A189-4A39-9478-9C60DA98F8F0}">
      <dgm:prSet/>
      <dgm:spPr/>
      <dgm:t>
        <a:bodyPr/>
        <a:lstStyle/>
        <a:p>
          <a:endParaRPr lang="en-IN"/>
        </a:p>
      </dgm:t>
    </dgm:pt>
    <dgm:pt modelId="{53F6B45F-E601-436C-9FB6-2F1DFAF165E5}" type="pres">
      <dgm:prSet presAssocID="{CBAA55E6-E0F3-4E6D-8852-D02FE73C5B20}" presName="diagram" presStyleCnt="0">
        <dgm:presLayoutVars>
          <dgm:chPref val="1"/>
          <dgm:dir/>
          <dgm:animOne val="branch"/>
          <dgm:animLvl val="lvl"/>
          <dgm:resizeHandles/>
        </dgm:presLayoutVars>
      </dgm:prSet>
      <dgm:spPr/>
      <dgm:t>
        <a:bodyPr/>
        <a:lstStyle/>
        <a:p>
          <a:endParaRPr lang="en-IN"/>
        </a:p>
      </dgm:t>
    </dgm:pt>
    <dgm:pt modelId="{0926DA76-2D9E-410D-AE3F-A541E001D4DF}" type="pres">
      <dgm:prSet presAssocID="{8921CC88-F448-4AB9-AC41-F23EB0C2AAE1}" presName="root" presStyleCnt="0"/>
      <dgm:spPr/>
    </dgm:pt>
    <dgm:pt modelId="{21C6091D-C8A6-4BF2-B73A-5C0AF88BF49B}" type="pres">
      <dgm:prSet presAssocID="{8921CC88-F448-4AB9-AC41-F23EB0C2AAE1}" presName="rootComposite" presStyleCnt="0"/>
      <dgm:spPr/>
    </dgm:pt>
    <dgm:pt modelId="{5128FA7C-CEA3-4F40-8EC4-0E05A2683533}" type="pres">
      <dgm:prSet presAssocID="{8921CC88-F448-4AB9-AC41-F23EB0C2AAE1}" presName="rootText" presStyleLbl="node1" presStyleIdx="0" presStyleCnt="1"/>
      <dgm:spPr/>
      <dgm:t>
        <a:bodyPr/>
        <a:lstStyle/>
        <a:p>
          <a:endParaRPr lang="en-IN"/>
        </a:p>
      </dgm:t>
    </dgm:pt>
    <dgm:pt modelId="{B1F8EFDA-4061-4752-BBD6-1A4E0FEA2D9B}" type="pres">
      <dgm:prSet presAssocID="{8921CC88-F448-4AB9-AC41-F23EB0C2AAE1}" presName="rootConnector" presStyleLbl="node1" presStyleIdx="0" presStyleCnt="1"/>
      <dgm:spPr/>
      <dgm:t>
        <a:bodyPr/>
        <a:lstStyle/>
        <a:p>
          <a:endParaRPr lang="en-IN"/>
        </a:p>
      </dgm:t>
    </dgm:pt>
    <dgm:pt modelId="{6C638CE8-D3B9-4BEB-B7A9-1DDC3CC0F680}" type="pres">
      <dgm:prSet presAssocID="{8921CC88-F448-4AB9-AC41-F23EB0C2AAE1}" presName="childShape" presStyleCnt="0"/>
      <dgm:spPr/>
    </dgm:pt>
    <dgm:pt modelId="{1C2A4087-69C8-4BFF-8FAB-DCDB42AA0CA0}" type="pres">
      <dgm:prSet presAssocID="{B1B10AEE-2816-4B4E-9B9D-5F2B2BE44E60}" presName="Name13" presStyleLbl="parChTrans1D2" presStyleIdx="0" presStyleCnt="2"/>
      <dgm:spPr/>
      <dgm:t>
        <a:bodyPr/>
        <a:lstStyle/>
        <a:p>
          <a:endParaRPr lang="en-IN"/>
        </a:p>
      </dgm:t>
    </dgm:pt>
    <dgm:pt modelId="{5F984CBD-D460-4F55-981E-9D5E6E40E05B}" type="pres">
      <dgm:prSet presAssocID="{725CE465-A9AE-43FF-AB3D-F349866527B7}" presName="childText" presStyleLbl="bgAcc1" presStyleIdx="0" presStyleCnt="2">
        <dgm:presLayoutVars>
          <dgm:bulletEnabled val="1"/>
        </dgm:presLayoutVars>
      </dgm:prSet>
      <dgm:spPr/>
      <dgm:t>
        <a:bodyPr/>
        <a:lstStyle/>
        <a:p>
          <a:endParaRPr lang="en-IN"/>
        </a:p>
      </dgm:t>
    </dgm:pt>
    <dgm:pt modelId="{6FD14B71-C575-4DFD-9DBC-6AF968AEA9E0}" type="pres">
      <dgm:prSet presAssocID="{23FD5F70-45CE-49A2-8467-7B36BCA79986}" presName="Name13" presStyleLbl="parChTrans1D2" presStyleIdx="1" presStyleCnt="2"/>
      <dgm:spPr/>
      <dgm:t>
        <a:bodyPr/>
        <a:lstStyle/>
        <a:p>
          <a:endParaRPr lang="en-IN"/>
        </a:p>
      </dgm:t>
    </dgm:pt>
    <dgm:pt modelId="{FC7986FB-8613-4F4C-AC8C-9434E0761146}" type="pres">
      <dgm:prSet presAssocID="{51B2774E-CF76-4AAD-8631-F798A16A98BF}" presName="childText" presStyleLbl="bgAcc1" presStyleIdx="1" presStyleCnt="2">
        <dgm:presLayoutVars>
          <dgm:bulletEnabled val="1"/>
        </dgm:presLayoutVars>
      </dgm:prSet>
      <dgm:spPr/>
      <dgm:t>
        <a:bodyPr/>
        <a:lstStyle/>
        <a:p>
          <a:endParaRPr lang="en-IN"/>
        </a:p>
      </dgm:t>
    </dgm:pt>
  </dgm:ptLst>
  <dgm:cxnLst>
    <dgm:cxn modelId="{2C6F9245-A189-4A39-9478-9C60DA98F8F0}" srcId="{8921CC88-F448-4AB9-AC41-F23EB0C2AAE1}" destId="{51B2774E-CF76-4AAD-8631-F798A16A98BF}" srcOrd="1" destOrd="0" parTransId="{23FD5F70-45CE-49A2-8467-7B36BCA79986}" sibTransId="{ACF89ACF-87FD-436F-881B-D6046D3790B2}"/>
    <dgm:cxn modelId="{8C432204-DC4F-425E-A455-168E8171F875}" type="presOf" srcId="{8921CC88-F448-4AB9-AC41-F23EB0C2AAE1}" destId="{5128FA7C-CEA3-4F40-8EC4-0E05A2683533}" srcOrd="0" destOrd="0" presId="urn:microsoft.com/office/officeart/2005/8/layout/hierarchy3"/>
    <dgm:cxn modelId="{62CEA51D-096E-4AE7-B949-2E1460C7D43C}" type="presOf" srcId="{23FD5F70-45CE-49A2-8467-7B36BCA79986}" destId="{6FD14B71-C575-4DFD-9DBC-6AF968AEA9E0}" srcOrd="0" destOrd="0" presId="urn:microsoft.com/office/officeart/2005/8/layout/hierarchy3"/>
    <dgm:cxn modelId="{1BAD8375-9371-4DD5-8BD1-931A9DB35973}" type="presOf" srcId="{725CE465-A9AE-43FF-AB3D-F349866527B7}" destId="{5F984CBD-D460-4F55-981E-9D5E6E40E05B}" srcOrd="0" destOrd="0" presId="urn:microsoft.com/office/officeart/2005/8/layout/hierarchy3"/>
    <dgm:cxn modelId="{8E1830D4-627E-419A-B29E-5225BB2A22DF}" srcId="{8921CC88-F448-4AB9-AC41-F23EB0C2AAE1}" destId="{725CE465-A9AE-43FF-AB3D-F349866527B7}" srcOrd="0" destOrd="0" parTransId="{B1B10AEE-2816-4B4E-9B9D-5F2B2BE44E60}" sibTransId="{3FD96865-0BED-4531-8B20-9DEF2F724AE1}"/>
    <dgm:cxn modelId="{35FFCC5C-1D0F-4F5A-93FC-1B7885637D39}" srcId="{CBAA55E6-E0F3-4E6D-8852-D02FE73C5B20}" destId="{8921CC88-F448-4AB9-AC41-F23EB0C2AAE1}" srcOrd="0" destOrd="0" parTransId="{BEB412DB-328D-4EA1-8943-ECD9F65C2291}" sibTransId="{5B167841-9E0D-400A-B7EB-26A63ADDF1CB}"/>
    <dgm:cxn modelId="{6286DEBD-6073-492F-8519-541D0FA4616B}" type="presOf" srcId="{B1B10AEE-2816-4B4E-9B9D-5F2B2BE44E60}" destId="{1C2A4087-69C8-4BFF-8FAB-DCDB42AA0CA0}" srcOrd="0" destOrd="0" presId="urn:microsoft.com/office/officeart/2005/8/layout/hierarchy3"/>
    <dgm:cxn modelId="{0525CD12-4B0C-4AC1-A467-140D82720CF7}" type="presOf" srcId="{CBAA55E6-E0F3-4E6D-8852-D02FE73C5B20}" destId="{53F6B45F-E601-436C-9FB6-2F1DFAF165E5}" srcOrd="0" destOrd="0" presId="urn:microsoft.com/office/officeart/2005/8/layout/hierarchy3"/>
    <dgm:cxn modelId="{0554F1F6-70F0-4E9D-8C43-0DAB09E9E9C9}" type="presOf" srcId="{8921CC88-F448-4AB9-AC41-F23EB0C2AAE1}" destId="{B1F8EFDA-4061-4752-BBD6-1A4E0FEA2D9B}" srcOrd="1" destOrd="0" presId="urn:microsoft.com/office/officeart/2005/8/layout/hierarchy3"/>
    <dgm:cxn modelId="{965FC687-F8A1-4EC3-9A2B-3E18C9734F2F}" type="presOf" srcId="{51B2774E-CF76-4AAD-8631-F798A16A98BF}" destId="{FC7986FB-8613-4F4C-AC8C-9434E0761146}" srcOrd="0" destOrd="0" presId="urn:microsoft.com/office/officeart/2005/8/layout/hierarchy3"/>
    <dgm:cxn modelId="{2DB3EFF2-DDCF-4802-B479-9DDD68DEC468}" type="presParOf" srcId="{53F6B45F-E601-436C-9FB6-2F1DFAF165E5}" destId="{0926DA76-2D9E-410D-AE3F-A541E001D4DF}" srcOrd="0" destOrd="0" presId="urn:microsoft.com/office/officeart/2005/8/layout/hierarchy3"/>
    <dgm:cxn modelId="{648DD90B-004D-4E1C-A30C-6E298949F7FD}" type="presParOf" srcId="{0926DA76-2D9E-410D-AE3F-A541E001D4DF}" destId="{21C6091D-C8A6-4BF2-B73A-5C0AF88BF49B}" srcOrd="0" destOrd="0" presId="urn:microsoft.com/office/officeart/2005/8/layout/hierarchy3"/>
    <dgm:cxn modelId="{D3A17C6E-6516-43E8-B7EA-217E4121EE2E}" type="presParOf" srcId="{21C6091D-C8A6-4BF2-B73A-5C0AF88BF49B}" destId="{5128FA7C-CEA3-4F40-8EC4-0E05A2683533}" srcOrd="0" destOrd="0" presId="urn:microsoft.com/office/officeart/2005/8/layout/hierarchy3"/>
    <dgm:cxn modelId="{5E2ED322-A7B9-479A-8577-204B4BCEBD0D}" type="presParOf" srcId="{21C6091D-C8A6-4BF2-B73A-5C0AF88BF49B}" destId="{B1F8EFDA-4061-4752-BBD6-1A4E0FEA2D9B}" srcOrd="1" destOrd="0" presId="urn:microsoft.com/office/officeart/2005/8/layout/hierarchy3"/>
    <dgm:cxn modelId="{04B094DB-D6B0-4832-8859-925E82ABEE9E}" type="presParOf" srcId="{0926DA76-2D9E-410D-AE3F-A541E001D4DF}" destId="{6C638CE8-D3B9-4BEB-B7A9-1DDC3CC0F680}" srcOrd="1" destOrd="0" presId="urn:microsoft.com/office/officeart/2005/8/layout/hierarchy3"/>
    <dgm:cxn modelId="{B339543C-282A-4945-A633-28A82F8FD1C3}" type="presParOf" srcId="{6C638CE8-D3B9-4BEB-B7A9-1DDC3CC0F680}" destId="{1C2A4087-69C8-4BFF-8FAB-DCDB42AA0CA0}" srcOrd="0" destOrd="0" presId="urn:microsoft.com/office/officeart/2005/8/layout/hierarchy3"/>
    <dgm:cxn modelId="{E30574F5-1CD6-4B29-A766-F025FEFCD128}" type="presParOf" srcId="{6C638CE8-D3B9-4BEB-B7A9-1DDC3CC0F680}" destId="{5F984CBD-D460-4F55-981E-9D5E6E40E05B}" srcOrd="1" destOrd="0" presId="urn:microsoft.com/office/officeart/2005/8/layout/hierarchy3"/>
    <dgm:cxn modelId="{6EAA28A0-2FCE-41A9-B935-E0628B7DCC1C}" type="presParOf" srcId="{6C638CE8-D3B9-4BEB-B7A9-1DDC3CC0F680}" destId="{6FD14B71-C575-4DFD-9DBC-6AF968AEA9E0}" srcOrd="2" destOrd="0" presId="urn:microsoft.com/office/officeart/2005/8/layout/hierarchy3"/>
    <dgm:cxn modelId="{F1C68256-63DA-48AE-84F8-183CB1238E0F}" type="presParOf" srcId="{6C638CE8-D3B9-4BEB-B7A9-1DDC3CC0F680}" destId="{FC7986FB-8613-4F4C-AC8C-9434E0761146}" srcOrd="3" destOrd="0" presId="urn:microsoft.com/office/officeart/2005/8/layout/hierarchy3"/>
  </dgm:cxnLst>
  <dgm:bg/>
  <dgm:whole/>
</dgm:dataModel>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60373E8-31CB-4D2E-8F79-C8F7990618D1}" type="datetimeFigureOut">
              <a:rPr lang="en-US" smtClean="0"/>
              <a:pPr/>
              <a:t>3/6/2015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smtClean="0"/>
              <a:t>The NEED Project 2014</a:t>
            </a: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2EB2D23-4E7E-4CAC-9A06-6EBF546E1BA4}" type="slidenum">
              <a:rPr lang="en-US" smtClean="0"/>
              <a:pPr/>
              <a:t>‹#›</a:t>
            </a:fld>
            <a:endParaRPr lang="en-US"/>
          </a:p>
        </p:txBody>
      </p:sp>
    </p:spTree>
    <p:extLst>
      <p:ext uri="{BB962C8B-B14F-4D97-AF65-F5344CB8AC3E}">
        <p14:creationId xmlns:p14="http://schemas.microsoft.com/office/powerpoint/2010/main" xmlns="" val="191610528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30F3C45-9B3F-4DEB-9C9F-7B47E5580650}" type="datetimeFigureOut">
              <a:rPr lang="en-US" smtClean="0"/>
              <a:pPr/>
              <a:t>3/6/2015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US" smtClean="0"/>
              <a:t>The NEED Project 2014</a:t>
            </a: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A61432-0D6F-4592-A932-A9C5A0BE4319}" type="slidenum">
              <a:rPr lang="en-US" smtClean="0"/>
              <a:pPr/>
              <a:t>‹#›</a:t>
            </a:fld>
            <a:endParaRPr lang="en-US"/>
          </a:p>
        </p:txBody>
      </p:sp>
    </p:spTree>
    <p:extLst>
      <p:ext uri="{BB962C8B-B14F-4D97-AF65-F5344CB8AC3E}">
        <p14:creationId xmlns:p14="http://schemas.microsoft.com/office/powerpoint/2010/main" xmlns="" val="420786961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mtClean="0"/>
              <a:t>The NEED Project 2014</a:t>
            </a:r>
            <a:endParaRPr lang="en-US"/>
          </a:p>
        </p:txBody>
      </p:sp>
      <p:sp>
        <p:nvSpPr>
          <p:cNvPr id="5" name="Slide Number Placeholder 4"/>
          <p:cNvSpPr>
            <a:spLocks noGrp="1"/>
          </p:cNvSpPr>
          <p:nvPr>
            <p:ph type="sldNum" sz="quarter" idx="11"/>
          </p:nvPr>
        </p:nvSpPr>
        <p:spPr/>
        <p:txBody>
          <a:bodyPr/>
          <a:lstStyle/>
          <a:p>
            <a:fld id="{BBA61432-0D6F-4592-A932-A9C5A0BE4319}"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939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z="1000" dirty="0" smtClean="0">
                <a:latin typeface="Arial" pitchFamily="34" charset="0"/>
              </a:rPr>
              <a:t>A typical U.S. large-scale horizontal wind turbine stands 80-100 meters (263-328 feet) tall and has three blades that are each 34-55 meters (112-181 feet) long. They weigh 200-400 tons and produce enough electricity to power 500 homes.</a:t>
            </a:r>
            <a:endParaRPr lang="en-US" altLang="en-US" sz="1000" dirty="0" smtClean="0"/>
          </a:p>
          <a:p>
            <a:pPr eaLnBrk="1" hangingPunct="1">
              <a:spcBef>
                <a:spcPct val="0"/>
              </a:spcBef>
            </a:pPr>
            <a:endParaRPr lang="en-US" altLang="en-US" sz="1000" dirty="0" smtClean="0"/>
          </a:p>
          <a:p>
            <a:pPr eaLnBrk="1" hangingPunct="1">
              <a:spcBef>
                <a:spcPct val="0"/>
              </a:spcBef>
            </a:pPr>
            <a:r>
              <a:rPr lang="en-US" altLang="en-US" sz="1000" dirty="0" smtClean="0"/>
              <a:t>The largest turbine currently in production is the </a:t>
            </a:r>
            <a:r>
              <a:rPr lang="en-US" altLang="en-US" sz="1000" dirty="0" err="1" smtClean="0"/>
              <a:t>Enercon</a:t>
            </a:r>
            <a:r>
              <a:rPr lang="en-US" altLang="en-US" sz="1000" dirty="0" smtClean="0"/>
              <a:t> E-126 which as a capacity of 7.58 MW.  </a:t>
            </a:r>
          </a:p>
          <a:p>
            <a:pPr eaLnBrk="1" hangingPunct="1">
              <a:spcBef>
                <a:spcPct val="0"/>
              </a:spcBef>
            </a:pPr>
            <a:r>
              <a:rPr lang="en-US" altLang="en-US" sz="1000" dirty="0" smtClean="0"/>
              <a:t>The E-126 tower stands 135 meters (443 feet) tall and has a blade diameter of 127 meters (417 feet).</a:t>
            </a:r>
          </a:p>
          <a:p>
            <a:pPr eaLnBrk="1" hangingPunct="1">
              <a:spcBef>
                <a:spcPct val="0"/>
              </a:spcBef>
            </a:pPr>
            <a:endParaRPr lang="en-US" altLang="en-US" sz="1000" dirty="0" smtClean="0"/>
          </a:p>
          <a:p>
            <a:pPr eaLnBrk="1" hangingPunct="1">
              <a:spcBef>
                <a:spcPct val="0"/>
              </a:spcBef>
            </a:pPr>
            <a:r>
              <a:rPr lang="en-US" altLang="en-US" sz="1000" dirty="0" smtClean="0"/>
              <a:t>A number of companies are developing 10 MW turbines mostly for use in offshore applications.</a:t>
            </a:r>
          </a:p>
          <a:p>
            <a:pPr eaLnBrk="1" hangingPunct="1">
              <a:spcBef>
                <a:spcPct val="0"/>
              </a:spcBef>
            </a:pPr>
            <a:endParaRPr lang="en-US" altLang="en-US" dirty="0" smtClean="0"/>
          </a:p>
          <a:p>
            <a:pPr eaLnBrk="1" hangingPunct="1">
              <a:spcBef>
                <a:spcPct val="0"/>
              </a:spcBef>
            </a:pPr>
            <a:endParaRPr lang="en-US" altLang="en-US" dirty="0" smtClean="0"/>
          </a:p>
        </p:txBody>
      </p:sp>
      <p:sp>
        <p:nvSpPr>
          <p:cNvPr id="59396"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34" charset="-128"/>
              </a:defRPr>
            </a:lvl1pPr>
            <a:lvl2pPr marL="729057" indent="-280406" eaLnBrk="0" hangingPunct="0">
              <a:defRPr>
                <a:solidFill>
                  <a:schemeClr val="tx1"/>
                </a:solidFill>
                <a:latin typeface="Arial" pitchFamily="34" charset="0"/>
                <a:ea typeface="ＭＳ Ｐゴシック" pitchFamily="34" charset="-128"/>
              </a:defRPr>
            </a:lvl2pPr>
            <a:lvl3pPr marL="1121626" indent="-224325" eaLnBrk="0" hangingPunct="0">
              <a:defRPr>
                <a:solidFill>
                  <a:schemeClr val="tx1"/>
                </a:solidFill>
                <a:latin typeface="Arial" pitchFamily="34" charset="0"/>
                <a:ea typeface="ＭＳ Ｐゴシック" pitchFamily="34" charset="-128"/>
              </a:defRPr>
            </a:lvl3pPr>
            <a:lvl4pPr marL="1570276" indent="-224325" eaLnBrk="0" hangingPunct="0">
              <a:defRPr>
                <a:solidFill>
                  <a:schemeClr val="tx1"/>
                </a:solidFill>
                <a:latin typeface="Arial" pitchFamily="34" charset="0"/>
                <a:ea typeface="ＭＳ Ｐゴシック" pitchFamily="34" charset="-128"/>
              </a:defRPr>
            </a:lvl4pPr>
            <a:lvl5pPr marL="2018927" indent="-224325" eaLnBrk="0" hangingPunct="0">
              <a:defRPr>
                <a:solidFill>
                  <a:schemeClr val="tx1"/>
                </a:solidFill>
                <a:latin typeface="Arial" pitchFamily="34" charset="0"/>
                <a:ea typeface="ＭＳ Ｐゴシック" pitchFamily="34" charset="-128"/>
              </a:defRPr>
            </a:lvl5pPr>
            <a:lvl6pPr marL="2467577" indent="-224325" eaLnBrk="0" fontAlgn="base" hangingPunct="0">
              <a:spcBef>
                <a:spcPct val="0"/>
              </a:spcBef>
              <a:spcAft>
                <a:spcPct val="0"/>
              </a:spcAft>
              <a:defRPr>
                <a:solidFill>
                  <a:schemeClr val="tx1"/>
                </a:solidFill>
                <a:latin typeface="Arial" pitchFamily="34" charset="0"/>
                <a:ea typeface="ＭＳ Ｐゴシック" pitchFamily="34" charset="-128"/>
              </a:defRPr>
            </a:lvl6pPr>
            <a:lvl7pPr marL="2916227" indent="-224325" eaLnBrk="0" fontAlgn="base" hangingPunct="0">
              <a:spcBef>
                <a:spcPct val="0"/>
              </a:spcBef>
              <a:spcAft>
                <a:spcPct val="0"/>
              </a:spcAft>
              <a:defRPr>
                <a:solidFill>
                  <a:schemeClr val="tx1"/>
                </a:solidFill>
                <a:latin typeface="Arial" pitchFamily="34" charset="0"/>
                <a:ea typeface="ＭＳ Ｐゴシック" pitchFamily="34" charset="-128"/>
              </a:defRPr>
            </a:lvl7pPr>
            <a:lvl8pPr marL="3364878" indent="-224325" eaLnBrk="0" fontAlgn="base" hangingPunct="0">
              <a:spcBef>
                <a:spcPct val="0"/>
              </a:spcBef>
              <a:spcAft>
                <a:spcPct val="0"/>
              </a:spcAft>
              <a:defRPr>
                <a:solidFill>
                  <a:schemeClr val="tx1"/>
                </a:solidFill>
                <a:latin typeface="Arial" pitchFamily="34" charset="0"/>
                <a:ea typeface="ＭＳ Ｐゴシック" pitchFamily="34" charset="-128"/>
              </a:defRPr>
            </a:lvl8pPr>
            <a:lvl9pPr marL="3813528" indent="-224325"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BC0605E9-B367-4C01-B7B5-5CA876DBBC1F}" type="slidenum">
              <a:rPr lang="en-US" altLang="en-US" smtClean="0">
                <a:latin typeface="Calibri" pitchFamily="34" charset="0"/>
              </a:rPr>
              <a:pPr eaLnBrk="1" hangingPunct="1"/>
              <a:t>43</a:t>
            </a:fld>
            <a:endParaRPr lang="en-US" altLang="en-US" smtClean="0">
              <a:latin typeface="Calibri" pitchFamily="34" charset="0"/>
            </a:endParaRPr>
          </a:p>
        </p:txBody>
      </p:sp>
      <p:sp>
        <p:nvSpPr>
          <p:cNvPr id="2" name="Footer Placeholder 1"/>
          <p:cNvSpPr>
            <a:spLocks noGrp="1"/>
          </p:cNvSpPr>
          <p:nvPr>
            <p:ph type="ftr" sz="quarter" idx="10"/>
          </p:nvPr>
        </p:nvSpPr>
        <p:spPr/>
        <p:txBody>
          <a:bodyPr/>
          <a:lstStyle/>
          <a:p>
            <a:r>
              <a:rPr lang="en-US" smtClean="0"/>
              <a:t>The NEED Project 2014</a:t>
            </a: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8371" name="Notes Placeholder 2"/>
          <p:cNvSpPr>
            <a:spLocks noGrp="1"/>
          </p:cNvSpPr>
          <p:nvPr>
            <p:ph type="body" idx="1"/>
          </p:nvPr>
        </p:nvSpPr>
        <p:spPr bwMode="auto">
          <a:extLst/>
        </p:spPr>
        <p:txBody>
          <a:bodyPr wrap="square" numCol="1" anchor="t" anchorCtr="0" compatLnSpc="1">
            <a:prstTxWarp prst="textNoShape">
              <a:avLst/>
            </a:prstTxWarp>
          </a:bodyPr>
          <a:lstStyle/>
          <a:p>
            <a:pPr eaLnBrk="1" hangingPunct="1">
              <a:spcBef>
                <a:spcPct val="0"/>
              </a:spcBef>
              <a:defRPr/>
            </a:pPr>
            <a:r>
              <a:rPr lang="en-US" sz="1000" dirty="0" smtClean="0">
                <a:ea typeface="+mn-ea"/>
                <a:cs typeface="+mn-cs"/>
              </a:rPr>
              <a:t>Regardless of the size, all turbines have the same parts. </a:t>
            </a:r>
          </a:p>
          <a:p>
            <a:pPr eaLnBrk="1" hangingPunct="1">
              <a:spcBef>
                <a:spcPct val="0"/>
              </a:spcBef>
              <a:defRPr/>
            </a:pPr>
            <a:endParaRPr lang="en-US" sz="1000" dirty="0" smtClean="0">
              <a:ea typeface="+mn-ea"/>
              <a:cs typeface="+mn-cs"/>
            </a:endParaRPr>
          </a:p>
          <a:p>
            <a:pPr marL="227287" indent="-227287">
              <a:spcBef>
                <a:spcPct val="0"/>
              </a:spcBef>
              <a:buFontTx/>
              <a:buAutoNum type="alphaUcPeriod"/>
              <a:defRPr/>
            </a:pPr>
            <a:r>
              <a:rPr lang="en-US" sz="1000" dirty="0" smtClean="0">
                <a:ea typeface="+mn-ea"/>
                <a:cs typeface="+mn-cs"/>
              </a:rPr>
              <a:t>Blades on modern turbines are similar to airplane blades, lifted by the wind.</a:t>
            </a:r>
          </a:p>
          <a:p>
            <a:pPr marL="227287" indent="-227287">
              <a:spcBef>
                <a:spcPct val="0"/>
              </a:spcBef>
              <a:buFontTx/>
              <a:buAutoNum type="alphaUcPeriod"/>
              <a:defRPr/>
            </a:pPr>
            <a:r>
              <a:rPr lang="en-US" sz="1000" dirty="0" smtClean="0">
                <a:ea typeface="+mn-ea"/>
                <a:cs typeface="+mn-cs"/>
              </a:rPr>
              <a:t>The hub connects the blades to the shaft and generator.</a:t>
            </a:r>
          </a:p>
          <a:p>
            <a:pPr marL="227287" indent="-227287">
              <a:spcBef>
                <a:spcPct val="0"/>
              </a:spcBef>
              <a:buFontTx/>
              <a:buAutoNum type="alphaUcPeriod"/>
              <a:defRPr/>
            </a:pPr>
            <a:r>
              <a:rPr lang="en-US" sz="1000" dirty="0" smtClean="0">
                <a:ea typeface="+mn-ea"/>
                <a:cs typeface="+mn-cs"/>
              </a:rPr>
              <a:t>The nacelle houses the generator.</a:t>
            </a:r>
          </a:p>
          <a:p>
            <a:pPr marL="227287" indent="-227287">
              <a:spcBef>
                <a:spcPct val="0"/>
              </a:spcBef>
              <a:buFontTx/>
              <a:buAutoNum type="alphaUcPeriod"/>
              <a:defRPr/>
            </a:pPr>
            <a:r>
              <a:rPr lang="en-US" sz="1000" dirty="0" smtClean="0">
                <a:ea typeface="+mn-ea"/>
                <a:cs typeface="+mn-cs"/>
              </a:rPr>
              <a:t>The tower holds the turbine high above anything that might cause turbulence in the air such as trees and buildings. Towers can be lattice or monopole for large turbines.  Most modern day turbines have monopole towers made of steel.</a:t>
            </a:r>
          </a:p>
        </p:txBody>
      </p:sp>
      <p:sp>
        <p:nvSpPr>
          <p:cNvPr id="6042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34" charset="-128"/>
              </a:defRPr>
            </a:lvl1pPr>
            <a:lvl2pPr marL="729057" indent="-280406" eaLnBrk="0" hangingPunct="0">
              <a:defRPr>
                <a:solidFill>
                  <a:schemeClr val="tx1"/>
                </a:solidFill>
                <a:latin typeface="Arial" pitchFamily="34" charset="0"/>
                <a:ea typeface="ＭＳ Ｐゴシック" pitchFamily="34" charset="-128"/>
              </a:defRPr>
            </a:lvl2pPr>
            <a:lvl3pPr marL="1121626" indent="-224325" eaLnBrk="0" hangingPunct="0">
              <a:defRPr>
                <a:solidFill>
                  <a:schemeClr val="tx1"/>
                </a:solidFill>
                <a:latin typeface="Arial" pitchFamily="34" charset="0"/>
                <a:ea typeface="ＭＳ Ｐゴシック" pitchFamily="34" charset="-128"/>
              </a:defRPr>
            </a:lvl3pPr>
            <a:lvl4pPr marL="1570276" indent="-224325" eaLnBrk="0" hangingPunct="0">
              <a:defRPr>
                <a:solidFill>
                  <a:schemeClr val="tx1"/>
                </a:solidFill>
                <a:latin typeface="Arial" pitchFamily="34" charset="0"/>
                <a:ea typeface="ＭＳ Ｐゴシック" pitchFamily="34" charset="-128"/>
              </a:defRPr>
            </a:lvl4pPr>
            <a:lvl5pPr marL="2018927" indent="-224325" eaLnBrk="0" hangingPunct="0">
              <a:defRPr>
                <a:solidFill>
                  <a:schemeClr val="tx1"/>
                </a:solidFill>
                <a:latin typeface="Arial" pitchFamily="34" charset="0"/>
                <a:ea typeface="ＭＳ Ｐゴシック" pitchFamily="34" charset="-128"/>
              </a:defRPr>
            </a:lvl5pPr>
            <a:lvl6pPr marL="2467577" indent="-224325" eaLnBrk="0" fontAlgn="base" hangingPunct="0">
              <a:spcBef>
                <a:spcPct val="0"/>
              </a:spcBef>
              <a:spcAft>
                <a:spcPct val="0"/>
              </a:spcAft>
              <a:defRPr>
                <a:solidFill>
                  <a:schemeClr val="tx1"/>
                </a:solidFill>
                <a:latin typeface="Arial" pitchFamily="34" charset="0"/>
                <a:ea typeface="ＭＳ Ｐゴシック" pitchFamily="34" charset="-128"/>
              </a:defRPr>
            </a:lvl6pPr>
            <a:lvl7pPr marL="2916227" indent="-224325" eaLnBrk="0" fontAlgn="base" hangingPunct="0">
              <a:spcBef>
                <a:spcPct val="0"/>
              </a:spcBef>
              <a:spcAft>
                <a:spcPct val="0"/>
              </a:spcAft>
              <a:defRPr>
                <a:solidFill>
                  <a:schemeClr val="tx1"/>
                </a:solidFill>
                <a:latin typeface="Arial" pitchFamily="34" charset="0"/>
                <a:ea typeface="ＭＳ Ｐゴシック" pitchFamily="34" charset="-128"/>
              </a:defRPr>
            </a:lvl7pPr>
            <a:lvl8pPr marL="3364878" indent="-224325" eaLnBrk="0" fontAlgn="base" hangingPunct="0">
              <a:spcBef>
                <a:spcPct val="0"/>
              </a:spcBef>
              <a:spcAft>
                <a:spcPct val="0"/>
              </a:spcAft>
              <a:defRPr>
                <a:solidFill>
                  <a:schemeClr val="tx1"/>
                </a:solidFill>
                <a:latin typeface="Arial" pitchFamily="34" charset="0"/>
                <a:ea typeface="ＭＳ Ｐゴシック" pitchFamily="34" charset="-128"/>
              </a:defRPr>
            </a:lvl8pPr>
            <a:lvl9pPr marL="3813528" indent="-224325"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43BC4B43-A168-4E50-988F-D4D7503D345B}" type="slidenum">
              <a:rPr lang="en-US" altLang="en-US" smtClean="0">
                <a:latin typeface="Calibri" pitchFamily="34" charset="0"/>
              </a:rPr>
              <a:pPr eaLnBrk="1" hangingPunct="1"/>
              <a:t>44</a:t>
            </a:fld>
            <a:endParaRPr lang="en-US" altLang="en-US" smtClean="0">
              <a:latin typeface="Calibri" pitchFamily="34" charset="0"/>
            </a:endParaRPr>
          </a:p>
        </p:txBody>
      </p:sp>
      <p:sp>
        <p:nvSpPr>
          <p:cNvPr id="2" name="Footer Placeholder 1"/>
          <p:cNvSpPr>
            <a:spLocks noGrp="1"/>
          </p:cNvSpPr>
          <p:nvPr>
            <p:ph type="ftr" sz="quarter" idx="10"/>
          </p:nvPr>
        </p:nvSpPr>
        <p:spPr/>
        <p:txBody>
          <a:bodyPr/>
          <a:lstStyle/>
          <a:p>
            <a:r>
              <a:rPr lang="en-US" smtClean="0"/>
              <a:t>The NEED Project 2014</a:t>
            </a:r>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z="1000" dirty="0" smtClean="0"/>
              <a:t>Comparing large turbines to small turbines:</a:t>
            </a:r>
          </a:p>
          <a:p>
            <a:pPr eaLnBrk="1" hangingPunct="1">
              <a:spcBef>
                <a:spcPct val="0"/>
              </a:spcBef>
            </a:pPr>
            <a:endParaRPr lang="en-US" altLang="en-US" sz="1000" dirty="0" smtClean="0"/>
          </a:p>
          <a:p>
            <a:pPr eaLnBrk="1" hangingPunct="1">
              <a:spcBef>
                <a:spcPct val="0"/>
              </a:spcBef>
            </a:pPr>
            <a:r>
              <a:rPr lang="en-US" altLang="en-US" sz="1000" dirty="0" smtClean="0"/>
              <a:t>Large turbine blades can be actively pitched by hydraulics and spin at 12-20 RPM—much slower than a small wind turbine.</a:t>
            </a:r>
          </a:p>
          <a:p>
            <a:pPr eaLnBrk="1" hangingPunct="1">
              <a:spcBef>
                <a:spcPct val="0"/>
              </a:spcBef>
            </a:pPr>
            <a:r>
              <a:rPr lang="en-US" altLang="en-US" sz="1000" dirty="0" smtClean="0"/>
              <a:t>Large turbines have a driveshaft attached to the gearbox—that step up the rotations from 12-20 RPM to 1600 RPM for the generator.</a:t>
            </a:r>
          </a:p>
          <a:p>
            <a:pPr eaLnBrk="1" hangingPunct="1">
              <a:spcBef>
                <a:spcPct val="0"/>
              </a:spcBef>
            </a:pPr>
            <a:r>
              <a:rPr lang="en-US" altLang="en-US" sz="1000" dirty="0" smtClean="0"/>
              <a:t>The generator is what creates electricity, turning coils of wires inside magnets.</a:t>
            </a:r>
          </a:p>
          <a:p>
            <a:pPr eaLnBrk="1" hangingPunct="1">
              <a:spcBef>
                <a:spcPct val="0"/>
              </a:spcBef>
            </a:pPr>
            <a:r>
              <a:rPr lang="en-US" altLang="en-US" sz="1000" dirty="0" smtClean="0"/>
              <a:t>Small wind turbines use vanes (typically) to track the wind while large turbines use an anemometer and hydraulics to face the turbine into the wind.</a:t>
            </a:r>
          </a:p>
          <a:p>
            <a:pPr eaLnBrk="1" hangingPunct="1">
              <a:spcBef>
                <a:spcPct val="0"/>
              </a:spcBef>
            </a:pPr>
            <a:r>
              <a:rPr lang="en-US" altLang="en-US" sz="1000" dirty="0" smtClean="0"/>
              <a:t>Large turbines are highly computerized and automated, sensing weather conditions and turning themselves off if there is a problem.</a:t>
            </a:r>
          </a:p>
          <a:p>
            <a:pPr eaLnBrk="1" hangingPunct="1">
              <a:spcBef>
                <a:spcPct val="0"/>
              </a:spcBef>
            </a:pPr>
            <a:r>
              <a:rPr lang="en-US" altLang="en-US" sz="1000" dirty="0" smtClean="0"/>
              <a:t>Large turbines are often connected by computers to a central control location.</a:t>
            </a:r>
          </a:p>
        </p:txBody>
      </p:sp>
      <p:sp>
        <p:nvSpPr>
          <p:cNvPr id="6144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34" charset="-128"/>
              </a:defRPr>
            </a:lvl1pPr>
            <a:lvl2pPr marL="729057" indent="-280406" eaLnBrk="0" hangingPunct="0">
              <a:defRPr>
                <a:solidFill>
                  <a:schemeClr val="tx1"/>
                </a:solidFill>
                <a:latin typeface="Arial" pitchFamily="34" charset="0"/>
                <a:ea typeface="ＭＳ Ｐゴシック" pitchFamily="34" charset="-128"/>
              </a:defRPr>
            </a:lvl2pPr>
            <a:lvl3pPr marL="1121626" indent="-224325" eaLnBrk="0" hangingPunct="0">
              <a:defRPr>
                <a:solidFill>
                  <a:schemeClr val="tx1"/>
                </a:solidFill>
                <a:latin typeface="Arial" pitchFamily="34" charset="0"/>
                <a:ea typeface="ＭＳ Ｐゴシック" pitchFamily="34" charset="-128"/>
              </a:defRPr>
            </a:lvl3pPr>
            <a:lvl4pPr marL="1570276" indent="-224325" eaLnBrk="0" hangingPunct="0">
              <a:defRPr>
                <a:solidFill>
                  <a:schemeClr val="tx1"/>
                </a:solidFill>
                <a:latin typeface="Arial" pitchFamily="34" charset="0"/>
                <a:ea typeface="ＭＳ Ｐゴシック" pitchFamily="34" charset="-128"/>
              </a:defRPr>
            </a:lvl4pPr>
            <a:lvl5pPr marL="2018927" indent="-224325" eaLnBrk="0" hangingPunct="0">
              <a:defRPr>
                <a:solidFill>
                  <a:schemeClr val="tx1"/>
                </a:solidFill>
                <a:latin typeface="Arial" pitchFamily="34" charset="0"/>
                <a:ea typeface="ＭＳ Ｐゴシック" pitchFamily="34" charset="-128"/>
              </a:defRPr>
            </a:lvl5pPr>
            <a:lvl6pPr marL="2467577" indent="-224325" eaLnBrk="0" fontAlgn="base" hangingPunct="0">
              <a:spcBef>
                <a:spcPct val="0"/>
              </a:spcBef>
              <a:spcAft>
                <a:spcPct val="0"/>
              </a:spcAft>
              <a:defRPr>
                <a:solidFill>
                  <a:schemeClr val="tx1"/>
                </a:solidFill>
                <a:latin typeface="Arial" pitchFamily="34" charset="0"/>
                <a:ea typeface="ＭＳ Ｐゴシック" pitchFamily="34" charset="-128"/>
              </a:defRPr>
            </a:lvl6pPr>
            <a:lvl7pPr marL="2916227" indent="-224325" eaLnBrk="0" fontAlgn="base" hangingPunct="0">
              <a:spcBef>
                <a:spcPct val="0"/>
              </a:spcBef>
              <a:spcAft>
                <a:spcPct val="0"/>
              </a:spcAft>
              <a:defRPr>
                <a:solidFill>
                  <a:schemeClr val="tx1"/>
                </a:solidFill>
                <a:latin typeface="Arial" pitchFamily="34" charset="0"/>
                <a:ea typeface="ＭＳ Ｐゴシック" pitchFamily="34" charset="-128"/>
              </a:defRPr>
            </a:lvl7pPr>
            <a:lvl8pPr marL="3364878" indent="-224325" eaLnBrk="0" fontAlgn="base" hangingPunct="0">
              <a:spcBef>
                <a:spcPct val="0"/>
              </a:spcBef>
              <a:spcAft>
                <a:spcPct val="0"/>
              </a:spcAft>
              <a:defRPr>
                <a:solidFill>
                  <a:schemeClr val="tx1"/>
                </a:solidFill>
                <a:latin typeface="Arial" pitchFamily="34" charset="0"/>
                <a:ea typeface="ＭＳ Ｐゴシック" pitchFamily="34" charset="-128"/>
              </a:defRPr>
            </a:lvl8pPr>
            <a:lvl9pPr marL="3813528" indent="-224325"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28E5B524-6A0B-4527-8FEF-636A5682B1AB}" type="slidenum">
              <a:rPr lang="en-US" altLang="en-US" smtClean="0">
                <a:latin typeface="Calibri" pitchFamily="34" charset="0"/>
              </a:rPr>
              <a:pPr eaLnBrk="1" hangingPunct="1"/>
              <a:t>45</a:t>
            </a:fld>
            <a:endParaRPr lang="en-US" altLang="en-US" smtClean="0">
              <a:latin typeface="Calibri" pitchFamily="34" charset="0"/>
            </a:endParaRPr>
          </a:p>
        </p:txBody>
      </p:sp>
      <p:sp>
        <p:nvSpPr>
          <p:cNvPr id="2" name="Footer Placeholder 1"/>
          <p:cNvSpPr>
            <a:spLocks noGrp="1"/>
          </p:cNvSpPr>
          <p:nvPr>
            <p:ph type="ftr" sz="quarter" idx="10"/>
          </p:nvPr>
        </p:nvSpPr>
        <p:spPr/>
        <p:txBody>
          <a:bodyPr/>
          <a:lstStyle/>
          <a:p>
            <a:r>
              <a:rPr lang="en-US" smtClean="0"/>
              <a:t>The NEED Project 2014</a:t>
            </a:r>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246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z="1000" dirty="0" smtClean="0"/>
              <a:t>Large scale turbines are brought to the construction site in multiple pieces and assembled on site. Specialized trucks transport the components to these often remote locations because, even though the turbine is disassembled, individual pieces are still very large. Towers are transported in 65- to 100-foot long sections. Blades are transported one or two blades per truck.  </a:t>
            </a:r>
          </a:p>
          <a:p>
            <a:pPr eaLnBrk="1" hangingPunct="1">
              <a:spcBef>
                <a:spcPct val="0"/>
              </a:spcBef>
            </a:pPr>
            <a:endParaRPr lang="en-US" altLang="en-US" sz="1000" dirty="0" smtClean="0"/>
          </a:p>
          <a:p>
            <a:pPr eaLnBrk="1" hangingPunct="1">
              <a:spcBef>
                <a:spcPct val="0"/>
              </a:spcBef>
            </a:pPr>
            <a:r>
              <a:rPr lang="en-US" altLang="en-US" sz="1000" dirty="0" smtClean="0"/>
              <a:t>Prior to erecting the tower, concrete foundations are poured to hold the turbine securely in place.</a:t>
            </a:r>
          </a:p>
          <a:p>
            <a:pPr eaLnBrk="1" hangingPunct="1">
              <a:spcBef>
                <a:spcPct val="0"/>
              </a:spcBef>
            </a:pPr>
            <a:endParaRPr lang="en-US" altLang="en-US" sz="1000" dirty="0" smtClean="0"/>
          </a:p>
          <a:p>
            <a:pPr eaLnBrk="1" hangingPunct="1">
              <a:spcBef>
                <a:spcPct val="0"/>
              </a:spcBef>
            </a:pPr>
            <a:r>
              <a:rPr lang="en-US" altLang="en-US" sz="1000" dirty="0" smtClean="0"/>
              <a:t>Once the components arrive at the site, large cranes are used to assemble the pieces, stacking the tower and nacelle first. The blades are attached to the hub on the ground and lifted on to the front of the nacelle.</a:t>
            </a:r>
          </a:p>
          <a:p>
            <a:pPr eaLnBrk="1" hangingPunct="1">
              <a:spcBef>
                <a:spcPct val="0"/>
              </a:spcBef>
            </a:pPr>
            <a:endParaRPr lang="en-US" altLang="en-US" sz="1000" dirty="0" smtClean="0"/>
          </a:p>
          <a:p>
            <a:pPr eaLnBrk="1" hangingPunct="1">
              <a:spcBef>
                <a:spcPct val="0"/>
              </a:spcBef>
            </a:pPr>
            <a:r>
              <a:rPr lang="en-US" altLang="en-US" sz="1000" dirty="0" smtClean="0"/>
              <a:t>Note the size comparison to the barn in the upper right hand corner.   </a:t>
            </a:r>
          </a:p>
        </p:txBody>
      </p:sp>
      <p:sp>
        <p:nvSpPr>
          <p:cNvPr id="6246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34" charset="-128"/>
              </a:defRPr>
            </a:lvl1pPr>
            <a:lvl2pPr marL="729057" indent="-280406" eaLnBrk="0" hangingPunct="0">
              <a:defRPr>
                <a:solidFill>
                  <a:schemeClr val="tx1"/>
                </a:solidFill>
                <a:latin typeface="Arial" pitchFamily="34" charset="0"/>
                <a:ea typeface="ＭＳ Ｐゴシック" pitchFamily="34" charset="-128"/>
              </a:defRPr>
            </a:lvl2pPr>
            <a:lvl3pPr marL="1121626" indent="-224325" eaLnBrk="0" hangingPunct="0">
              <a:defRPr>
                <a:solidFill>
                  <a:schemeClr val="tx1"/>
                </a:solidFill>
                <a:latin typeface="Arial" pitchFamily="34" charset="0"/>
                <a:ea typeface="ＭＳ Ｐゴシック" pitchFamily="34" charset="-128"/>
              </a:defRPr>
            </a:lvl3pPr>
            <a:lvl4pPr marL="1570276" indent="-224325" eaLnBrk="0" hangingPunct="0">
              <a:defRPr>
                <a:solidFill>
                  <a:schemeClr val="tx1"/>
                </a:solidFill>
                <a:latin typeface="Arial" pitchFamily="34" charset="0"/>
                <a:ea typeface="ＭＳ Ｐゴシック" pitchFamily="34" charset="-128"/>
              </a:defRPr>
            </a:lvl4pPr>
            <a:lvl5pPr marL="2018927" indent="-224325" eaLnBrk="0" hangingPunct="0">
              <a:defRPr>
                <a:solidFill>
                  <a:schemeClr val="tx1"/>
                </a:solidFill>
                <a:latin typeface="Arial" pitchFamily="34" charset="0"/>
                <a:ea typeface="ＭＳ Ｐゴシック" pitchFamily="34" charset="-128"/>
              </a:defRPr>
            </a:lvl5pPr>
            <a:lvl6pPr marL="2467577" indent="-224325" eaLnBrk="0" fontAlgn="base" hangingPunct="0">
              <a:spcBef>
                <a:spcPct val="0"/>
              </a:spcBef>
              <a:spcAft>
                <a:spcPct val="0"/>
              </a:spcAft>
              <a:defRPr>
                <a:solidFill>
                  <a:schemeClr val="tx1"/>
                </a:solidFill>
                <a:latin typeface="Arial" pitchFamily="34" charset="0"/>
                <a:ea typeface="ＭＳ Ｐゴシック" pitchFamily="34" charset="-128"/>
              </a:defRPr>
            </a:lvl6pPr>
            <a:lvl7pPr marL="2916227" indent="-224325" eaLnBrk="0" fontAlgn="base" hangingPunct="0">
              <a:spcBef>
                <a:spcPct val="0"/>
              </a:spcBef>
              <a:spcAft>
                <a:spcPct val="0"/>
              </a:spcAft>
              <a:defRPr>
                <a:solidFill>
                  <a:schemeClr val="tx1"/>
                </a:solidFill>
                <a:latin typeface="Arial" pitchFamily="34" charset="0"/>
                <a:ea typeface="ＭＳ Ｐゴシック" pitchFamily="34" charset="-128"/>
              </a:defRPr>
            </a:lvl7pPr>
            <a:lvl8pPr marL="3364878" indent="-224325" eaLnBrk="0" fontAlgn="base" hangingPunct="0">
              <a:spcBef>
                <a:spcPct val="0"/>
              </a:spcBef>
              <a:spcAft>
                <a:spcPct val="0"/>
              </a:spcAft>
              <a:defRPr>
                <a:solidFill>
                  <a:schemeClr val="tx1"/>
                </a:solidFill>
                <a:latin typeface="Arial" pitchFamily="34" charset="0"/>
                <a:ea typeface="ＭＳ Ｐゴシック" pitchFamily="34" charset="-128"/>
              </a:defRPr>
            </a:lvl8pPr>
            <a:lvl9pPr marL="3813528" indent="-224325"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B94D60F9-8A5F-4F56-9686-011C96D811FB}" type="slidenum">
              <a:rPr lang="en-US" altLang="en-US" smtClean="0">
                <a:latin typeface="Calibri" pitchFamily="34" charset="0"/>
              </a:rPr>
              <a:pPr eaLnBrk="1" hangingPunct="1"/>
              <a:t>46</a:t>
            </a:fld>
            <a:endParaRPr lang="en-US" altLang="en-US" smtClean="0">
              <a:latin typeface="Calibri" pitchFamily="34" charset="0"/>
            </a:endParaRPr>
          </a:p>
        </p:txBody>
      </p:sp>
      <p:sp>
        <p:nvSpPr>
          <p:cNvPr id="2" name="Footer Placeholder 1"/>
          <p:cNvSpPr>
            <a:spLocks noGrp="1"/>
          </p:cNvSpPr>
          <p:nvPr>
            <p:ph type="ftr" sz="quarter" idx="10"/>
          </p:nvPr>
        </p:nvSpPr>
        <p:spPr/>
        <p:txBody>
          <a:bodyPr/>
          <a:lstStyle/>
          <a:p>
            <a:r>
              <a:rPr lang="en-US" smtClean="0"/>
              <a:t>The NEED Project 2014</a:t>
            </a:r>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349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z="1000" dirty="0" smtClean="0"/>
              <a:t>Large turbines have ladders or lift systems inside the tower so technicians can access the nacelle and perform maintenance. When work must be performed on the outside of the nacelle, safety harnesses are worn. </a:t>
            </a:r>
          </a:p>
        </p:txBody>
      </p:sp>
      <p:sp>
        <p:nvSpPr>
          <p:cNvPr id="6349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34" charset="-128"/>
              </a:defRPr>
            </a:lvl1pPr>
            <a:lvl2pPr marL="729057" indent="-280406" eaLnBrk="0" hangingPunct="0">
              <a:defRPr>
                <a:solidFill>
                  <a:schemeClr val="tx1"/>
                </a:solidFill>
                <a:latin typeface="Arial" pitchFamily="34" charset="0"/>
                <a:ea typeface="ＭＳ Ｐゴシック" pitchFamily="34" charset="-128"/>
              </a:defRPr>
            </a:lvl2pPr>
            <a:lvl3pPr marL="1121626" indent="-224325" eaLnBrk="0" hangingPunct="0">
              <a:defRPr>
                <a:solidFill>
                  <a:schemeClr val="tx1"/>
                </a:solidFill>
                <a:latin typeface="Arial" pitchFamily="34" charset="0"/>
                <a:ea typeface="ＭＳ Ｐゴシック" pitchFamily="34" charset="-128"/>
              </a:defRPr>
            </a:lvl3pPr>
            <a:lvl4pPr marL="1570276" indent="-224325" eaLnBrk="0" hangingPunct="0">
              <a:defRPr>
                <a:solidFill>
                  <a:schemeClr val="tx1"/>
                </a:solidFill>
                <a:latin typeface="Arial" pitchFamily="34" charset="0"/>
                <a:ea typeface="ＭＳ Ｐゴシック" pitchFamily="34" charset="-128"/>
              </a:defRPr>
            </a:lvl4pPr>
            <a:lvl5pPr marL="2018927" indent="-224325" eaLnBrk="0" hangingPunct="0">
              <a:defRPr>
                <a:solidFill>
                  <a:schemeClr val="tx1"/>
                </a:solidFill>
                <a:latin typeface="Arial" pitchFamily="34" charset="0"/>
                <a:ea typeface="ＭＳ Ｐゴシック" pitchFamily="34" charset="-128"/>
              </a:defRPr>
            </a:lvl5pPr>
            <a:lvl6pPr marL="2467577" indent="-224325" eaLnBrk="0" fontAlgn="base" hangingPunct="0">
              <a:spcBef>
                <a:spcPct val="0"/>
              </a:spcBef>
              <a:spcAft>
                <a:spcPct val="0"/>
              </a:spcAft>
              <a:defRPr>
                <a:solidFill>
                  <a:schemeClr val="tx1"/>
                </a:solidFill>
                <a:latin typeface="Arial" pitchFamily="34" charset="0"/>
                <a:ea typeface="ＭＳ Ｐゴシック" pitchFamily="34" charset="-128"/>
              </a:defRPr>
            </a:lvl6pPr>
            <a:lvl7pPr marL="2916227" indent="-224325" eaLnBrk="0" fontAlgn="base" hangingPunct="0">
              <a:spcBef>
                <a:spcPct val="0"/>
              </a:spcBef>
              <a:spcAft>
                <a:spcPct val="0"/>
              </a:spcAft>
              <a:defRPr>
                <a:solidFill>
                  <a:schemeClr val="tx1"/>
                </a:solidFill>
                <a:latin typeface="Arial" pitchFamily="34" charset="0"/>
                <a:ea typeface="ＭＳ Ｐゴシック" pitchFamily="34" charset="-128"/>
              </a:defRPr>
            </a:lvl7pPr>
            <a:lvl8pPr marL="3364878" indent="-224325" eaLnBrk="0" fontAlgn="base" hangingPunct="0">
              <a:spcBef>
                <a:spcPct val="0"/>
              </a:spcBef>
              <a:spcAft>
                <a:spcPct val="0"/>
              </a:spcAft>
              <a:defRPr>
                <a:solidFill>
                  <a:schemeClr val="tx1"/>
                </a:solidFill>
                <a:latin typeface="Arial" pitchFamily="34" charset="0"/>
                <a:ea typeface="ＭＳ Ｐゴシック" pitchFamily="34" charset="-128"/>
              </a:defRPr>
            </a:lvl8pPr>
            <a:lvl9pPr marL="3813528" indent="-224325"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93AF2D1C-05EA-4D52-B4E3-B03CE323CD6B}" type="slidenum">
              <a:rPr lang="en-US" altLang="en-US" smtClean="0">
                <a:latin typeface="Calibri" pitchFamily="34" charset="0"/>
              </a:rPr>
              <a:pPr eaLnBrk="1" hangingPunct="1"/>
              <a:t>47</a:t>
            </a:fld>
            <a:endParaRPr lang="en-US" altLang="en-US" smtClean="0">
              <a:latin typeface="Calibri" pitchFamily="34" charset="0"/>
            </a:endParaRPr>
          </a:p>
        </p:txBody>
      </p:sp>
      <p:sp>
        <p:nvSpPr>
          <p:cNvPr id="2" name="Footer Placeholder 1"/>
          <p:cNvSpPr>
            <a:spLocks noGrp="1"/>
          </p:cNvSpPr>
          <p:nvPr>
            <p:ph type="ftr" sz="quarter" idx="10"/>
          </p:nvPr>
        </p:nvSpPr>
        <p:spPr/>
        <p:txBody>
          <a:bodyPr/>
          <a:lstStyle/>
          <a:p>
            <a:r>
              <a:rPr lang="en-US" smtClean="0"/>
              <a:t>The NEED Project 2014</a:t>
            </a:r>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smtClean="0"/>
              <a:t>Wind farms are like power plants, with a number of turbines wired together before going to the transformer.</a:t>
            </a:r>
          </a:p>
          <a:p>
            <a:pPr eaLnBrk="1" hangingPunct="1">
              <a:spcBef>
                <a:spcPct val="0"/>
              </a:spcBef>
            </a:pPr>
            <a:endParaRPr lang="en-US" altLang="en-US" dirty="0" smtClean="0"/>
          </a:p>
          <a:p>
            <a:pPr eaLnBrk="1" hangingPunct="1">
              <a:spcBef>
                <a:spcPct val="0"/>
              </a:spcBef>
            </a:pPr>
            <a:r>
              <a:rPr lang="en-US" altLang="en-US" dirty="0" smtClean="0"/>
              <a:t>The transformer steps up the voltage before the electricity goes out on transmission lines and the electricity grid.</a:t>
            </a:r>
          </a:p>
          <a:p>
            <a:pPr eaLnBrk="1" hangingPunct="1">
              <a:spcBef>
                <a:spcPct val="0"/>
              </a:spcBef>
            </a:pPr>
            <a:endParaRPr lang="en-US" altLang="en-US" dirty="0" smtClean="0"/>
          </a:p>
          <a:p>
            <a:pPr eaLnBrk="1" hangingPunct="1">
              <a:spcBef>
                <a:spcPct val="0"/>
              </a:spcBef>
            </a:pPr>
            <a:r>
              <a:rPr lang="en-US" altLang="en-US" dirty="0" smtClean="0"/>
              <a:t>Some wind farms are very large. The largest wind farm in the U.S. is currently the Alta Wind Energy Center in California with 390 turbines and a 1,020 MW capacity. Large farms such as this can provide as much electricity as a traditional power plant when the wind is blowing.</a:t>
            </a:r>
          </a:p>
          <a:p>
            <a:pPr eaLnBrk="1" hangingPunct="1">
              <a:spcBef>
                <a:spcPct val="0"/>
              </a:spcBef>
            </a:pPr>
            <a:endParaRPr lang="en-US" altLang="en-US" dirty="0" smtClean="0"/>
          </a:p>
          <a:p>
            <a:pPr eaLnBrk="1" hangingPunct="1">
              <a:spcBef>
                <a:spcPct val="0"/>
              </a:spcBef>
            </a:pPr>
            <a:endParaRPr lang="en-US" altLang="en-US" dirty="0" smtClean="0"/>
          </a:p>
        </p:txBody>
      </p:sp>
      <p:sp>
        <p:nvSpPr>
          <p:cNvPr id="64516"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34" charset="-128"/>
              </a:defRPr>
            </a:lvl1pPr>
            <a:lvl2pPr marL="729057" indent="-280406" eaLnBrk="0" hangingPunct="0">
              <a:defRPr>
                <a:solidFill>
                  <a:schemeClr val="tx1"/>
                </a:solidFill>
                <a:latin typeface="Arial" pitchFamily="34" charset="0"/>
                <a:ea typeface="ＭＳ Ｐゴシック" pitchFamily="34" charset="-128"/>
              </a:defRPr>
            </a:lvl2pPr>
            <a:lvl3pPr marL="1121626" indent="-224325" eaLnBrk="0" hangingPunct="0">
              <a:defRPr>
                <a:solidFill>
                  <a:schemeClr val="tx1"/>
                </a:solidFill>
                <a:latin typeface="Arial" pitchFamily="34" charset="0"/>
                <a:ea typeface="ＭＳ Ｐゴシック" pitchFamily="34" charset="-128"/>
              </a:defRPr>
            </a:lvl3pPr>
            <a:lvl4pPr marL="1570276" indent="-224325" eaLnBrk="0" hangingPunct="0">
              <a:defRPr>
                <a:solidFill>
                  <a:schemeClr val="tx1"/>
                </a:solidFill>
                <a:latin typeface="Arial" pitchFamily="34" charset="0"/>
                <a:ea typeface="ＭＳ Ｐゴシック" pitchFamily="34" charset="-128"/>
              </a:defRPr>
            </a:lvl4pPr>
            <a:lvl5pPr marL="2018927" indent="-224325" eaLnBrk="0" hangingPunct="0">
              <a:defRPr>
                <a:solidFill>
                  <a:schemeClr val="tx1"/>
                </a:solidFill>
                <a:latin typeface="Arial" pitchFamily="34" charset="0"/>
                <a:ea typeface="ＭＳ Ｐゴシック" pitchFamily="34" charset="-128"/>
              </a:defRPr>
            </a:lvl5pPr>
            <a:lvl6pPr marL="2467577" indent="-224325" eaLnBrk="0" fontAlgn="base" hangingPunct="0">
              <a:spcBef>
                <a:spcPct val="0"/>
              </a:spcBef>
              <a:spcAft>
                <a:spcPct val="0"/>
              </a:spcAft>
              <a:defRPr>
                <a:solidFill>
                  <a:schemeClr val="tx1"/>
                </a:solidFill>
                <a:latin typeface="Arial" pitchFamily="34" charset="0"/>
                <a:ea typeface="ＭＳ Ｐゴシック" pitchFamily="34" charset="-128"/>
              </a:defRPr>
            </a:lvl6pPr>
            <a:lvl7pPr marL="2916227" indent="-224325" eaLnBrk="0" fontAlgn="base" hangingPunct="0">
              <a:spcBef>
                <a:spcPct val="0"/>
              </a:spcBef>
              <a:spcAft>
                <a:spcPct val="0"/>
              </a:spcAft>
              <a:defRPr>
                <a:solidFill>
                  <a:schemeClr val="tx1"/>
                </a:solidFill>
                <a:latin typeface="Arial" pitchFamily="34" charset="0"/>
                <a:ea typeface="ＭＳ Ｐゴシック" pitchFamily="34" charset="-128"/>
              </a:defRPr>
            </a:lvl7pPr>
            <a:lvl8pPr marL="3364878" indent="-224325" eaLnBrk="0" fontAlgn="base" hangingPunct="0">
              <a:spcBef>
                <a:spcPct val="0"/>
              </a:spcBef>
              <a:spcAft>
                <a:spcPct val="0"/>
              </a:spcAft>
              <a:defRPr>
                <a:solidFill>
                  <a:schemeClr val="tx1"/>
                </a:solidFill>
                <a:latin typeface="Arial" pitchFamily="34" charset="0"/>
                <a:ea typeface="ＭＳ Ｐゴシック" pitchFamily="34" charset="-128"/>
              </a:defRPr>
            </a:lvl8pPr>
            <a:lvl9pPr marL="3813528" indent="-224325"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10B94F3E-122D-4311-8761-E63D9F384597}" type="slidenum">
              <a:rPr lang="en-US" altLang="en-US" smtClean="0">
                <a:latin typeface="Calibri" pitchFamily="34" charset="0"/>
              </a:rPr>
              <a:pPr eaLnBrk="1" hangingPunct="1"/>
              <a:t>48</a:t>
            </a:fld>
            <a:endParaRPr lang="en-US" altLang="en-US" smtClean="0">
              <a:latin typeface="Calibri" pitchFamily="34" charset="0"/>
            </a:endParaRPr>
          </a:p>
        </p:txBody>
      </p:sp>
      <p:sp>
        <p:nvSpPr>
          <p:cNvPr id="2" name="Footer Placeholder 1"/>
          <p:cNvSpPr>
            <a:spLocks noGrp="1"/>
          </p:cNvSpPr>
          <p:nvPr>
            <p:ph type="ftr" sz="quarter" idx="10"/>
          </p:nvPr>
        </p:nvSpPr>
        <p:spPr/>
        <p:txBody>
          <a:bodyPr/>
          <a:lstStyle/>
          <a:p>
            <a:r>
              <a:rPr lang="en-US" smtClean="0"/>
              <a:t>The NEED Project 2014</a:t>
            </a:r>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553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z="1000" dirty="0" smtClean="0"/>
              <a:t>Many developers would like to move wind farms offshore because wind is faster, smoother and can be close to major population centers on the coast. The Bureau of Ocean Energy Management at the Department of the Interior has been granted authority to regulate offshore wind development in federal waters.  </a:t>
            </a:r>
          </a:p>
          <a:p>
            <a:pPr eaLnBrk="1" hangingPunct="1">
              <a:spcBef>
                <a:spcPct val="0"/>
              </a:spcBef>
            </a:pPr>
            <a:endParaRPr lang="en-US" altLang="en-US" sz="1000" dirty="0" smtClean="0"/>
          </a:p>
          <a:p>
            <a:pPr eaLnBrk="1" hangingPunct="1">
              <a:spcBef>
                <a:spcPct val="0"/>
              </a:spcBef>
            </a:pPr>
            <a:r>
              <a:rPr lang="en-US" altLang="en-US" sz="1000" dirty="0" smtClean="0"/>
              <a:t>There are currently no offshore wind farms in the U.S. Offshore wind development has been met with opposition in early projects such as the Cape Wind Energy Project. Other offshore construction is als</a:t>
            </a:r>
            <a:r>
              <a:rPr lang="en-US" altLang="en-US" sz="1000" baseline="0" dirty="0" smtClean="0"/>
              <a:t>o expected to begin on the coast of Virginia. </a:t>
            </a:r>
            <a:endParaRPr lang="en-US" altLang="en-US" sz="1000" dirty="0" smtClean="0"/>
          </a:p>
        </p:txBody>
      </p:sp>
      <p:sp>
        <p:nvSpPr>
          <p:cNvPr id="6554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34" charset="-128"/>
              </a:defRPr>
            </a:lvl1pPr>
            <a:lvl2pPr marL="729057" indent="-280406" eaLnBrk="0" hangingPunct="0">
              <a:defRPr>
                <a:solidFill>
                  <a:schemeClr val="tx1"/>
                </a:solidFill>
                <a:latin typeface="Arial" pitchFamily="34" charset="0"/>
                <a:ea typeface="ＭＳ Ｐゴシック" pitchFamily="34" charset="-128"/>
              </a:defRPr>
            </a:lvl2pPr>
            <a:lvl3pPr marL="1121626" indent="-224325" eaLnBrk="0" hangingPunct="0">
              <a:defRPr>
                <a:solidFill>
                  <a:schemeClr val="tx1"/>
                </a:solidFill>
                <a:latin typeface="Arial" pitchFamily="34" charset="0"/>
                <a:ea typeface="ＭＳ Ｐゴシック" pitchFamily="34" charset="-128"/>
              </a:defRPr>
            </a:lvl3pPr>
            <a:lvl4pPr marL="1570276" indent="-224325" eaLnBrk="0" hangingPunct="0">
              <a:defRPr>
                <a:solidFill>
                  <a:schemeClr val="tx1"/>
                </a:solidFill>
                <a:latin typeface="Arial" pitchFamily="34" charset="0"/>
                <a:ea typeface="ＭＳ Ｐゴシック" pitchFamily="34" charset="-128"/>
              </a:defRPr>
            </a:lvl4pPr>
            <a:lvl5pPr marL="2018927" indent="-224325" eaLnBrk="0" hangingPunct="0">
              <a:defRPr>
                <a:solidFill>
                  <a:schemeClr val="tx1"/>
                </a:solidFill>
                <a:latin typeface="Arial" pitchFamily="34" charset="0"/>
                <a:ea typeface="ＭＳ Ｐゴシック" pitchFamily="34" charset="-128"/>
              </a:defRPr>
            </a:lvl5pPr>
            <a:lvl6pPr marL="2467577" indent="-224325" eaLnBrk="0" fontAlgn="base" hangingPunct="0">
              <a:spcBef>
                <a:spcPct val="0"/>
              </a:spcBef>
              <a:spcAft>
                <a:spcPct val="0"/>
              </a:spcAft>
              <a:defRPr>
                <a:solidFill>
                  <a:schemeClr val="tx1"/>
                </a:solidFill>
                <a:latin typeface="Arial" pitchFamily="34" charset="0"/>
                <a:ea typeface="ＭＳ Ｐゴシック" pitchFamily="34" charset="-128"/>
              </a:defRPr>
            </a:lvl6pPr>
            <a:lvl7pPr marL="2916227" indent="-224325" eaLnBrk="0" fontAlgn="base" hangingPunct="0">
              <a:spcBef>
                <a:spcPct val="0"/>
              </a:spcBef>
              <a:spcAft>
                <a:spcPct val="0"/>
              </a:spcAft>
              <a:defRPr>
                <a:solidFill>
                  <a:schemeClr val="tx1"/>
                </a:solidFill>
                <a:latin typeface="Arial" pitchFamily="34" charset="0"/>
                <a:ea typeface="ＭＳ Ｐゴシック" pitchFamily="34" charset="-128"/>
              </a:defRPr>
            </a:lvl7pPr>
            <a:lvl8pPr marL="3364878" indent="-224325" eaLnBrk="0" fontAlgn="base" hangingPunct="0">
              <a:spcBef>
                <a:spcPct val="0"/>
              </a:spcBef>
              <a:spcAft>
                <a:spcPct val="0"/>
              </a:spcAft>
              <a:defRPr>
                <a:solidFill>
                  <a:schemeClr val="tx1"/>
                </a:solidFill>
                <a:latin typeface="Arial" pitchFamily="34" charset="0"/>
                <a:ea typeface="ＭＳ Ｐゴシック" pitchFamily="34" charset="-128"/>
              </a:defRPr>
            </a:lvl8pPr>
            <a:lvl9pPr marL="3813528" indent="-224325"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D09C4D70-7F6C-4C11-AF5C-F3139FAD2CEE}" type="slidenum">
              <a:rPr lang="en-US" altLang="en-US" smtClean="0">
                <a:latin typeface="Calibri" pitchFamily="34" charset="0"/>
              </a:rPr>
              <a:pPr eaLnBrk="1" hangingPunct="1"/>
              <a:t>49</a:t>
            </a:fld>
            <a:endParaRPr lang="en-US" altLang="en-US" smtClean="0">
              <a:latin typeface="Calibri" pitchFamily="34" charset="0"/>
            </a:endParaRPr>
          </a:p>
        </p:txBody>
      </p:sp>
      <p:sp>
        <p:nvSpPr>
          <p:cNvPr id="2" name="Footer Placeholder 1"/>
          <p:cNvSpPr>
            <a:spLocks noGrp="1"/>
          </p:cNvSpPr>
          <p:nvPr>
            <p:ph type="ftr" sz="quarter" idx="10"/>
          </p:nvPr>
        </p:nvSpPr>
        <p:spPr/>
        <p:txBody>
          <a:bodyPr/>
          <a:lstStyle/>
          <a:p>
            <a:r>
              <a:rPr lang="en-US" smtClean="0"/>
              <a:t>The NEED Project 2014</a:t>
            </a:r>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656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90000"/>
              </a:lnSpc>
              <a:spcBef>
                <a:spcPct val="0"/>
              </a:spcBef>
            </a:pPr>
            <a:r>
              <a:rPr lang="en-US" altLang="en-US" sz="1000" dirty="0" smtClean="0">
                <a:latin typeface="+mn-lt"/>
              </a:rPr>
              <a:t>"Net metering" is a method of metering the energy consumed and produced at a home or business that has its own renewable energy generator, such as a wind turbine. With net metering capability, excess electricity produced by the wind turbine will spin the electricity meter backwards. This provides</a:t>
            </a:r>
            <a:r>
              <a:rPr lang="en-US" altLang="en-US" sz="1000" baseline="0" dirty="0" smtClean="0">
                <a:latin typeface="+mn-lt"/>
              </a:rPr>
              <a:t> the </a:t>
            </a:r>
            <a:r>
              <a:rPr lang="en-US" altLang="en-US" sz="1000" dirty="0" smtClean="0">
                <a:latin typeface="+mn-lt"/>
              </a:rPr>
              <a:t>customer with a credit to pull from when more electricity is needed. The customer is sometimes</a:t>
            </a:r>
            <a:r>
              <a:rPr lang="en-US" altLang="en-US" sz="1000" baseline="0" dirty="0" smtClean="0">
                <a:latin typeface="+mn-lt"/>
              </a:rPr>
              <a:t> provided</a:t>
            </a:r>
            <a:r>
              <a:rPr lang="en-US" altLang="en-US" sz="1000" dirty="0" smtClean="0">
                <a:latin typeface="+mn-lt"/>
              </a:rPr>
              <a:t> with full retail value for all the electricity produced. Not all utilities allow for net metering. </a:t>
            </a:r>
          </a:p>
          <a:p>
            <a:pPr eaLnBrk="1" hangingPunct="1">
              <a:lnSpc>
                <a:spcPct val="90000"/>
              </a:lnSpc>
              <a:spcBef>
                <a:spcPct val="0"/>
              </a:spcBef>
            </a:pPr>
            <a:endParaRPr lang="en-US" altLang="en-US" sz="1000" dirty="0" smtClean="0">
              <a:latin typeface="+mn-lt"/>
            </a:endParaRPr>
          </a:p>
          <a:p>
            <a:pPr eaLnBrk="1" hangingPunct="1">
              <a:lnSpc>
                <a:spcPct val="90000"/>
              </a:lnSpc>
              <a:spcBef>
                <a:spcPct val="0"/>
              </a:spcBef>
            </a:pPr>
            <a:r>
              <a:rPr lang="en-US" altLang="en-US" sz="1000" dirty="0" smtClean="0">
                <a:latin typeface="+mn-lt"/>
              </a:rPr>
              <a:t>Under existing federal law (PURPA, Section 210), utility customers can use the electricity they generate with a wind turbine to supply their own lights and appliances, offsetting electricity they would otherwise have to purchase from the utility at the retail price. But if the customer produces any excess electricity (beyond what is needed to meet the customer’s own needs) and net metering is not allowed, the utility purchases that excess electricity at the wholesale or “avoided cost” price, which is much lower than the retail price. The excess energy is metered using an additional meter that must be installed at the customer’s expense. </a:t>
            </a:r>
          </a:p>
          <a:p>
            <a:pPr eaLnBrk="1" hangingPunct="1">
              <a:lnSpc>
                <a:spcPct val="90000"/>
              </a:lnSpc>
              <a:spcBef>
                <a:spcPct val="0"/>
              </a:spcBef>
            </a:pPr>
            <a:endParaRPr lang="en-US" altLang="en-US" sz="1000" dirty="0" smtClean="0">
              <a:latin typeface="+mn-lt"/>
            </a:endParaRPr>
          </a:p>
          <a:p>
            <a:pPr eaLnBrk="1" hangingPunct="1">
              <a:lnSpc>
                <a:spcPct val="90000"/>
              </a:lnSpc>
              <a:spcBef>
                <a:spcPct val="0"/>
              </a:spcBef>
            </a:pPr>
            <a:r>
              <a:rPr lang="en-US" altLang="en-US" sz="1000" dirty="0" smtClean="0">
                <a:latin typeface="+mn-lt"/>
              </a:rPr>
              <a:t>Net metering simplifies this arrangement by allowing the customer to use any excess electricity to offset electricity needs used at other times during the billing period. In other words, the customer is billed only for the net energy consumed during the billing period.</a:t>
            </a:r>
          </a:p>
          <a:p>
            <a:pPr eaLnBrk="1" hangingPunct="1">
              <a:lnSpc>
                <a:spcPct val="90000"/>
              </a:lnSpc>
              <a:spcBef>
                <a:spcPct val="0"/>
              </a:spcBef>
            </a:pPr>
            <a:endParaRPr lang="en-US" altLang="en-US" sz="1000" dirty="0" smtClean="0">
              <a:latin typeface="+mn-lt"/>
            </a:endParaRPr>
          </a:p>
          <a:p>
            <a:pPr eaLnBrk="1" hangingPunct="1">
              <a:lnSpc>
                <a:spcPct val="90000"/>
              </a:lnSpc>
              <a:spcBef>
                <a:spcPct val="0"/>
              </a:spcBef>
            </a:pPr>
            <a:r>
              <a:rPr lang="en-US" altLang="en-US" sz="1000" dirty="0" smtClean="0">
                <a:latin typeface="+mn-lt"/>
              </a:rPr>
              <a:t>These small installations are often referred to as distributed power. Distributed power is generating capacity that is not located near a </a:t>
            </a:r>
            <a:r>
              <a:rPr lang="en-US" altLang="en-US" sz="1000" dirty="0" err="1" smtClean="0">
                <a:latin typeface="+mn-lt"/>
              </a:rPr>
              <a:t>baseload</a:t>
            </a:r>
            <a:r>
              <a:rPr lang="en-US" altLang="en-US" sz="1000" dirty="0" smtClean="0">
                <a:latin typeface="+mn-lt"/>
              </a:rPr>
              <a:t> power plant.  </a:t>
            </a:r>
          </a:p>
          <a:p>
            <a:pPr eaLnBrk="1" hangingPunct="1">
              <a:lnSpc>
                <a:spcPct val="90000"/>
              </a:lnSpc>
              <a:spcBef>
                <a:spcPct val="0"/>
              </a:spcBef>
            </a:pPr>
            <a:endParaRPr lang="en-US" altLang="en-US" dirty="0" smtClean="0"/>
          </a:p>
        </p:txBody>
      </p:sp>
      <p:sp>
        <p:nvSpPr>
          <p:cNvPr id="6656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34" charset="-128"/>
              </a:defRPr>
            </a:lvl1pPr>
            <a:lvl2pPr marL="729057" indent="-280406" eaLnBrk="0" hangingPunct="0">
              <a:defRPr>
                <a:solidFill>
                  <a:schemeClr val="tx1"/>
                </a:solidFill>
                <a:latin typeface="Arial" pitchFamily="34" charset="0"/>
                <a:ea typeface="ＭＳ Ｐゴシック" pitchFamily="34" charset="-128"/>
              </a:defRPr>
            </a:lvl2pPr>
            <a:lvl3pPr marL="1121626" indent="-224325" eaLnBrk="0" hangingPunct="0">
              <a:defRPr>
                <a:solidFill>
                  <a:schemeClr val="tx1"/>
                </a:solidFill>
                <a:latin typeface="Arial" pitchFamily="34" charset="0"/>
                <a:ea typeface="ＭＳ Ｐゴシック" pitchFamily="34" charset="-128"/>
              </a:defRPr>
            </a:lvl3pPr>
            <a:lvl4pPr marL="1570276" indent="-224325" eaLnBrk="0" hangingPunct="0">
              <a:defRPr>
                <a:solidFill>
                  <a:schemeClr val="tx1"/>
                </a:solidFill>
                <a:latin typeface="Arial" pitchFamily="34" charset="0"/>
                <a:ea typeface="ＭＳ Ｐゴシック" pitchFamily="34" charset="-128"/>
              </a:defRPr>
            </a:lvl4pPr>
            <a:lvl5pPr marL="2018927" indent="-224325" eaLnBrk="0" hangingPunct="0">
              <a:defRPr>
                <a:solidFill>
                  <a:schemeClr val="tx1"/>
                </a:solidFill>
                <a:latin typeface="Arial" pitchFamily="34" charset="0"/>
                <a:ea typeface="ＭＳ Ｐゴシック" pitchFamily="34" charset="-128"/>
              </a:defRPr>
            </a:lvl5pPr>
            <a:lvl6pPr marL="2467577" indent="-224325" eaLnBrk="0" fontAlgn="base" hangingPunct="0">
              <a:spcBef>
                <a:spcPct val="0"/>
              </a:spcBef>
              <a:spcAft>
                <a:spcPct val="0"/>
              </a:spcAft>
              <a:defRPr>
                <a:solidFill>
                  <a:schemeClr val="tx1"/>
                </a:solidFill>
                <a:latin typeface="Arial" pitchFamily="34" charset="0"/>
                <a:ea typeface="ＭＳ Ｐゴシック" pitchFamily="34" charset="-128"/>
              </a:defRPr>
            </a:lvl6pPr>
            <a:lvl7pPr marL="2916227" indent="-224325" eaLnBrk="0" fontAlgn="base" hangingPunct="0">
              <a:spcBef>
                <a:spcPct val="0"/>
              </a:spcBef>
              <a:spcAft>
                <a:spcPct val="0"/>
              </a:spcAft>
              <a:defRPr>
                <a:solidFill>
                  <a:schemeClr val="tx1"/>
                </a:solidFill>
                <a:latin typeface="Arial" pitchFamily="34" charset="0"/>
                <a:ea typeface="ＭＳ Ｐゴシック" pitchFamily="34" charset="-128"/>
              </a:defRPr>
            </a:lvl7pPr>
            <a:lvl8pPr marL="3364878" indent="-224325" eaLnBrk="0" fontAlgn="base" hangingPunct="0">
              <a:spcBef>
                <a:spcPct val="0"/>
              </a:spcBef>
              <a:spcAft>
                <a:spcPct val="0"/>
              </a:spcAft>
              <a:defRPr>
                <a:solidFill>
                  <a:schemeClr val="tx1"/>
                </a:solidFill>
                <a:latin typeface="Arial" pitchFamily="34" charset="0"/>
                <a:ea typeface="ＭＳ Ｐゴシック" pitchFamily="34" charset="-128"/>
              </a:defRPr>
            </a:lvl8pPr>
            <a:lvl9pPr marL="3813528" indent="-224325"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A543DC79-8576-4531-BD48-6608F9CCD0BA}" type="slidenum">
              <a:rPr lang="en-US" altLang="en-US" smtClean="0">
                <a:latin typeface="Calibri" pitchFamily="34" charset="0"/>
              </a:rPr>
              <a:pPr eaLnBrk="1" hangingPunct="1"/>
              <a:t>50</a:t>
            </a:fld>
            <a:endParaRPr lang="en-US" altLang="en-US" smtClean="0">
              <a:latin typeface="Calibri" pitchFamily="34" charset="0"/>
            </a:endParaRPr>
          </a:p>
        </p:txBody>
      </p:sp>
      <p:sp>
        <p:nvSpPr>
          <p:cNvPr id="2" name="Footer Placeholder 1"/>
          <p:cNvSpPr>
            <a:spLocks noGrp="1"/>
          </p:cNvSpPr>
          <p:nvPr>
            <p:ph type="ftr" sz="quarter" idx="10"/>
          </p:nvPr>
        </p:nvSpPr>
        <p:spPr/>
        <p:txBody>
          <a:bodyPr/>
          <a:lstStyle/>
          <a:p>
            <a:r>
              <a:rPr lang="en-US" smtClean="0"/>
              <a:t>The NEED Project 2014</a:t>
            </a:r>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758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z="1000" dirty="0" smtClean="0"/>
              <a:t>Proper siting of wind turbines is the best way to address many of the potential issues that arise. Siting turbines away from populated areas can address issues of noise and visual impact while siting turbines away from preservation areas and wetlands with a focus on siting in areas which already have seen development (ranching, farming, resource extraction, </a:t>
            </a:r>
            <a:r>
              <a:rPr lang="en-US" altLang="en-US" sz="1000" dirty="0" err="1" smtClean="0"/>
              <a:t>etc</a:t>
            </a:r>
            <a:r>
              <a:rPr lang="en-US" altLang="en-US" sz="1000" dirty="0" smtClean="0"/>
              <a:t>) can address land use issues. In fact, wind farms have been seen in many places as an additional use of farming and ranching land since those activities can still take place on land below the turbines.</a:t>
            </a:r>
          </a:p>
          <a:p>
            <a:endParaRPr lang="en-US" altLang="en-US" sz="1000" dirty="0" smtClean="0"/>
          </a:p>
          <a:p>
            <a:r>
              <a:rPr lang="en-US" altLang="en-US" sz="1000" dirty="0" smtClean="0"/>
              <a:t>An in-depth study was completed by the Renewable Energy Policy Project in 2003 on the effect of wind development on local property values. There was no evidence of reduction of value of 25,000 property transactions.</a:t>
            </a:r>
          </a:p>
          <a:p>
            <a:endParaRPr lang="en-US" altLang="en-US" dirty="0" smtClean="0"/>
          </a:p>
          <a:p>
            <a:r>
              <a:rPr lang="en-US" altLang="en-US" dirty="0" smtClean="0"/>
              <a:t> </a:t>
            </a:r>
          </a:p>
        </p:txBody>
      </p:sp>
      <p:sp>
        <p:nvSpPr>
          <p:cNvPr id="6758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34" charset="-128"/>
              </a:defRPr>
            </a:lvl1pPr>
            <a:lvl2pPr marL="729057" indent="-280406" eaLnBrk="0" hangingPunct="0">
              <a:defRPr>
                <a:solidFill>
                  <a:schemeClr val="tx1"/>
                </a:solidFill>
                <a:latin typeface="Arial" pitchFamily="34" charset="0"/>
                <a:ea typeface="ＭＳ Ｐゴシック" pitchFamily="34" charset="-128"/>
              </a:defRPr>
            </a:lvl2pPr>
            <a:lvl3pPr marL="1121626" indent="-224325" eaLnBrk="0" hangingPunct="0">
              <a:defRPr>
                <a:solidFill>
                  <a:schemeClr val="tx1"/>
                </a:solidFill>
                <a:latin typeface="Arial" pitchFamily="34" charset="0"/>
                <a:ea typeface="ＭＳ Ｐゴシック" pitchFamily="34" charset="-128"/>
              </a:defRPr>
            </a:lvl3pPr>
            <a:lvl4pPr marL="1570276" indent="-224325" eaLnBrk="0" hangingPunct="0">
              <a:defRPr>
                <a:solidFill>
                  <a:schemeClr val="tx1"/>
                </a:solidFill>
                <a:latin typeface="Arial" pitchFamily="34" charset="0"/>
                <a:ea typeface="ＭＳ Ｐゴシック" pitchFamily="34" charset="-128"/>
              </a:defRPr>
            </a:lvl4pPr>
            <a:lvl5pPr marL="2018927" indent="-224325" eaLnBrk="0" hangingPunct="0">
              <a:defRPr>
                <a:solidFill>
                  <a:schemeClr val="tx1"/>
                </a:solidFill>
                <a:latin typeface="Arial" pitchFamily="34" charset="0"/>
                <a:ea typeface="ＭＳ Ｐゴシック" pitchFamily="34" charset="-128"/>
              </a:defRPr>
            </a:lvl5pPr>
            <a:lvl6pPr marL="2467577" indent="-224325" eaLnBrk="0" fontAlgn="base" hangingPunct="0">
              <a:spcBef>
                <a:spcPct val="0"/>
              </a:spcBef>
              <a:spcAft>
                <a:spcPct val="0"/>
              </a:spcAft>
              <a:defRPr>
                <a:solidFill>
                  <a:schemeClr val="tx1"/>
                </a:solidFill>
                <a:latin typeface="Arial" pitchFamily="34" charset="0"/>
                <a:ea typeface="ＭＳ Ｐゴシック" pitchFamily="34" charset="-128"/>
              </a:defRPr>
            </a:lvl6pPr>
            <a:lvl7pPr marL="2916227" indent="-224325" eaLnBrk="0" fontAlgn="base" hangingPunct="0">
              <a:spcBef>
                <a:spcPct val="0"/>
              </a:spcBef>
              <a:spcAft>
                <a:spcPct val="0"/>
              </a:spcAft>
              <a:defRPr>
                <a:solidFill>
                  <a:schemeClr val="tx1"/>
                </a:solidFill>
                <a:latin typeface="Arial" pitchFamily="34" charset="0"/>
                <a:ea typeface="ＭＳ Ｐゴシック" pitchFamily="34" charset="-128"/>
              </a:defRPr>
            </a:lvl7pPr>
            <a:lvl8pPr marL="3364878" indent="-224325" eaLnBrk="0" fontAlgn="base" hangingPunct="0">
              <a:spcBef>
                <a:spcPct val="0"/>
              </a:spcBef>
              <a:spcAft>
                <a:spcPct val="0"/>
              </a:spcAft>
              <a:defRPr>
                <a:solidFill>
                  <a:schemeClr val="tx1"/>
                </a:solidFill>
                <a:latin typeface="Arial" pitchFamily="34" charset="0"/>
                <a:ea typeface="ＭＳ Ｐゴシック" pitchFamily="34" charset="-128"/>
              </a:defRPr>
            </a:lvl8pPr>
            <a:lvl9pPr marL="3813528" indent="-224325"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6B6F13EB-D427-4601-ADE7-9A08EA6B8A2E}" type="slidenum">
              <a:rPr lang="en-US" altLang="en-US" smtClean="0">
                <a:latin typeface="Calibri" pitchFamily="34" charset="0"/>
              </a:rPr>
              <a:pPr eaLnBrk="1" hangingPunct="1"/>
              <a:t>51</a:t>
            </a:fld>
            <a:endParaRPr lang="en-US" altLang="en-US" smtClean="0">
              <a:latin typeface="Calibri" pitchFamily="34" charset="0"/>
            </a:endParaRPr>
          </a:p>
        </p:txBody>
      </p:sp>
      <p:sp>
        <p:nvSpPr>
          <p:cNvPr id="2" name="Footer Placeholder 1"/>
          <p:cNvSpPr>
            <a:spLocks noGrp="1"/>
          </p:cNvSpPr>
          <p:nvPr>
            <p:ph type="ftr" sz="quarter" idx="10"/>
          </p:nvPr>
        </p:nvSpPr>
        <p:spPr/>
        <p:txBody>
          <a:bodyPr/>
          <a:lstStyle/>
          <a:p>
            <a:r>
              <a:rPr lang="en-US" smtClean="0"/>
              <a:t>The NEED Project 2014</a:t>
            </a:r>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z="1000" dirty="0" smtClean="0"/>
              <a:t>In the past, turbines have been perceived as noisy machines. While modern day turbines do produce some noise, when sited at a proper distance from homes and businesses,</a:t>
            </a:r>
            <a:r>
              <a:rPr lang="en-US" altLang="en-US" sz="1000" baseline="0" dirty="0" smtClean="0"/>
              <a:t> </a:t>
            </a:r>
            <a:r>
              <a:rPr lang="en-US" altLang="en-US" sz="1000" dirty="0" smtClean="0"/>
              <a:t>the noise level is less than many household appliances. </a:t>
            </a:r>
          </a:p>
        </p:txBody>
      </p:sp>
      <p:sp>
        <p:nvSpPr>
          <p:cNvPr id="6861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34" charset="-128"/>
              </a:defRPr>
            </a:lvl1pPr>
            <a:lvl2pPr marL="729057" indent="-280406" eaLnBrk="0" hangingPunct="0">
              <a:defRPr>
                <a:solidFill>
                  <a:schemeClr val="tx1"/>
                </a:solidFill>
                <a:latin typeface="Arial" pitchFamily="34" charset="0"/>
                <a:ea typeface="ＭＳ Ｐゴシック" pitchFamily="34" charset="-128"/>
              </a:defRPr>
            </a:lvl2pPr>
            <a:lvl3pPr marL="1121626" indent="-224325" eaLnBrk="0" hangingPunct="0">
              <a:defRPr>
                <a:solidFill>
                  <a:schemeClr val="tx1"/>
                </a:solidFill>
                <a:latin typeface="Arial" pitchFamily="34" charset="0"/>
                <a:ea typeface="ＭＳ Ｐゴシック" pitchFamily="34" charset="-128"/>
              </a:defRPr>
            </a:lvl3pPr>
            <a:lvl4pPr marL="1570276" indent="-224325" eaLnBrk="0" hangingPunct="0">
              <a:defRPr>
                <a:solidFill>
                  <a:schemeClr val="tx1"/>
                </a:solidFill>
                <a:latin typeface="Arial" pitchFamily="34" charset="0"/>
                <a:ea typeface="ＭＳ Ｐゴシック" pitchFamily="34" charset="-128"/>
              </a:defRPr>
            </a:lvl4pPr>
            <a:lvl5pPr marL="2018927" indent="-224325" eaLnBrk="0" hangingPunct="0">
              <a:defRPr>
                <a:solidFill>
                  <a:schemeClr val="tx1"/>
                </a:solidFill>
                <a:latin typeface="Arial" pitchFamily="34" charset="0"/>
                <a:ea typeface="ＭＳ Ｐゴシック" pitchFamily="34" charset="-128"/>
              </a:defRPr>
            </a:lvl5pPr>
            <a:lvl6pPr marL="2467577" indent="-224325" eaLnBrk="0" fontAlgn="base" hangingPunct="0">
              <a:spcBef>
                <a:spcPct val="0"/>
              </a:spcBef>
              <a:spcAft>
                <a:spcPct val="0"/>
              </a:spcAft>
              <a:defRPr>
                <a:solidFill>
                  <a:schemeClr val="tx1"/>
                </a:solidFill>
                <a:latin typeface="Arial" pitchFamily="34" charset="0"/>
                <a:ea typeface="ＭＳ Ｐゴシック" pitchFamily="34" charset="-128"/>
              </a:defRPr>
            </a:lvl6pPr>
            <a:lvl7pPr marL="2916227" indent="-224325" eaLnBrk="0" fontAlgn="base" hangingPunct="0">
              <a:spcBef>
                <a:spcPct val="0"/>
              </a:spcBef>
              <a:spcAft>
                <a:spcPct val="0"/>
              </a:spcAft>
              <a:defRPr>
                <a:solidFill>
                  <a:schemeClr val="tx1"/>
                </a:solidFill>
                <a:latin typeface="Arial" pitchFamily="34" charset="0"/>
                <a:ea typeface="ＭＳ Ｐゴシック" pitchFamily="34" charset="-128"/>
              </a:defRPr>
            </a:lvl7pPr>
            <a:lvl8pPr marL="3364878" indent="-224325" eaLnBrk="0" fontAlgn="base" hangingPunct="0">
              <a:spcBef>
                <a:spcPct val="0"/>
              </a:spcBef>
              <a:spcAft>
                <a:spcPct val="0"/>
              </a:spcAft>
              <a:defRPr>
                <a:solidFill>
                  <a:schemeClr val="tx1"/>
                </a:solidFill>
                <a:latin typeface="Arial" pitchFamily="34" charset="0"/>
                <a:ea typeface="ＭＳ Ｐゴシック" pitchFamily="34" charset="-128"/>
              </a:defRPr>
            </a:lvl8pPr>
            <a:lvl9pPr marL="3813528" indent="-224325"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FA3949A3-2B5F-4835-A851-60007C525643}" type="slidenum">
              <a:rPr lang="en-US" altLang="en-US" smtClean="0">
                <a:latin typeface="Calibri" pitchFamily="34" charset="0"/>
              </a:rPr>
              <a:pPr eaLnBrk="1" hangingPunct="1"/>
              <a:t>52</a:t>
            </a:fld>
            <a:endParaRPr lang="en-US" altLang="en-US" smtClean="0">
              <a:latin typeface="Calibri" pitchFamily="34" charset="0"/>
            </a:endParaRPr>
          </a:p>
        </p:txBody>
      </p:sp>
      <p:sp>
        <p:nvSpPr>
          <p:cNvPr id="2" name="Footer Placeholder 1"/>
          <p:cNvSpPr>
            <a:spLocks noGrp="1"/>
          </p:cNvSpPr>
          <p:nvPr>
            <p:ph type="ftr" sz="quarter" idx="10"/>
          </p:nvPr>
        </p:nvSpPr>
        <p:spPr/>
        <p:txBody>
          <a:bodyPr/>
          <a:lstStyle/>
          <a:p>
            <a:r>
              <a:rPr lang="en-US" smtClean="0"/>
              <a:t>The NEED Project 2014</a:t>
            </a: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608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70000"/>
              </a:lnSpc>
              <a:spcBef>
                <a:spcPct val="0"/>
              </a:spcBef>
            </a:pPr>
            <a:r>
              <a:rPr lang="en-US" altLang="en-US" sz="1000" dirty="0"/>
              <a:t>5000 BC - The history of wind energy is certainly long, beginning thousands of years ago. It is estimated that as early as 5000 B.C. sail boats were in use on the Nile as boatmen realized the power of the wind.</a:t>
            </a:r>
          </a:p>
          <a:p>
            <a:pPr eaLnBrk="1" hangingPunct="1">
              <a:lnSpc>
                <a:spcPct val="70000"/>
              </a:lnSpc>
              <a:spcBef>
                <a:spcPct val="0"/>
              </a:spcBef>
            </a:pPr>
            <a:endParaRPr lang="en-US" altLang="en-US" sz="1000" dirty="0"/>
          </a:p>
          <a:p>
            <a:pPr eaLnBrk="1" hangingPunct="1">
              <a:lnSpc>
                <a:spcPct val="70000"/>
              </a:lnSpc>
              <a:spcBef>
                <a:spcPct val="0"/>
              </a:spcBef>
            </a:pPr>
            <a:r>
              <a:rPr lang="en-US" altLang="en-US" sz="1000" dirty="0"/>
              <a:t>500-900 AD - The first windmills were developed in Persia for pumping water and grinding grain.</a:t>
            </a:r>
          </a:p>
          <a:p>
            <a:pPr eaLnBrk="1" hangingPunct="1">
              <a:lnSpc>
                <a:spcPct val="70000"/>
              </a:lnSpc>
              <a:spcBef>
                <a:spcPct val="0"/>
              </a:spcBef>
            </a:pPr>
            <a:endParaRPr lang="en-US" altLang="en-US" sz="1000" dirty="0"/>
          </a:p>
          <a:p>
            <a:pPr eaLnBrk="1" hangingPunct="1">
              <a:lnSpc>
                <a:spcPct val="70000"/>
              </a:lnSpc>
              <a:spcBef>
                <a:spcPct val="0"/>
              </a:spcBef>
            </a:pPr>
            <a:r>
              <a:rPr lang="en-US" altLang="en-US" sz="1000" dirty="0"/>
              <a:t>About 1300 - The first horizontal-axis windmills appeared in Western Europe.</a:t>
            </a:r>
          </a:p>
          <a:p>
            <a:pPr eaLnBrk="1" hangingPunct="1">
              <a:lnSpc>
                <a:spcPct val="70000"/>
              </a:lnSpc>
              <a:spcBef>
                <a:spcPct val="0"/>
              </a:spcBef>
            </a:pPr>
            <a:endParaRPr lang="en-US" altLang="en-US" sz="1000" dirty="0"/>
          </a:p>
          <a:p>
            <a:pPr eaLnBrk="1" hangingPunct="1">
              <a:lnSpc>
                <a:spcPct val="70000"/>
              </a:lnSpc>
              <a:spcBef>
                <a:spcPct val="0"/>
              </a:spcBef>
            </a:pPr>
            <a:r>
              <a:rPr lang="en-US" altLang="en-US" sz="1000" dirty="0"/>
              <a:t>1850s - Daniel </a:t>
            </a:r>
            <a:r>
              <a:rPr lang="en-US" altLang="en-US" sz="1000" dirty="0" err="1"/>
              <a:t>Halladay</a:t>
            </a:r>
            <a:r>
              <a:rPr lang="en-US" altLang="en-US" sz="1000" dirty="0"/>
              <a:t> and John Burnham worked to build and sell the </a:t>
            </a:r>
            <a:r>
              <a:rPr lang="en-US" altLang="en-US" sz="1000" dirty="0" err="1"/>
              <a:t>Halladay</a:t>
            </a:r>
            <a:r>
              <a:rPr lang="en-US" altLang="en-US" sz="1000" dirty="0"/>
              <a:t> Windmill, which was designed for the American West.  It had an open tower design and thin wooden blades.  They also started the U.S. Wind Engine Company.</a:t>
            </a:r>
          </a:p>
          <a:p>
            <a:pPr eaLnBrk="1" hangingPunct="1">
              <a:lnSpc>
                <a:spcPct val="70000"/>
              </a:lnSpc>
              <a:spcBef>
                <a:spcPct val="0"/>
              </a:spcBef>
            </a:pPr>
            <a:endParaRPr lang="en-US" altLang="en-US" sz="1000" dirty="0"/>
          </a:p>
          <a:p>
            <a:pPr eaLnBrk="1" hangingPunct="1">
              <a:lnSpc>
                <a:spcPct val="70000"/>
              </a:lnSpc>
              <a:spcBef>
                <a:spcPct val="0"/>
              </a:spcBef>
            </a:pPr>
            <a:r>
              <a:rPr lang="en-US" altLang="en-US" sz="1000" dirty="0"/>
              <a:t>Late 1880s - Thomas O. Perry conducted over 5,000 wind experiments trying to build a better windmill. He invented the mathematical windmill, which used gears to reduce the rotational speed of the blades. This design had greater lifting power, smoother pumping action, and could operate in lighter winds. Perry started the </a:t>
            </a:r>
            <a:r>
              <a:rPr lang="en-US" altLang="en-US" sz="1000" dirty="0" err="1"/>
              <a:t>Aermotor</a:t>
            </a:r>
            <a:r>
              <a:rPr lang="en-US" altLang="en-US" sz="1000" dirty="0"/>
              <a:t> Company with </a:t>
            </a:r>
            <a:r>
              <a:rPr lang="en-US" altLang="en-US" sz="1000" dirty="0" err="1"/>
              <a:t>LaVerne</a:t>
            </a:r>
            <a:r>
              <a:rPr lang="en-US" altLang="en-US" sz="1000" dirty="0"/>
              <a:t> Noyes.</a:t>
            </a:r>
          </a:p>
          <a:p>
            <a:pPr eaLnBrk="1" hangingPunct="1">
              <a:lnSpc>
                <a:spcPct val="70000"/>
              </a:lnSpc>
              <a:spcBef>
                <a:spcPct val="0"/>
              </a:spcBef>
            </a:pPr>
            <a:endParaRPr lang="en-US" altLang="en-US" sz="1000" dirty="0"/>
          </a:p>
          <a:p>
            <a:pPr eaLnBrk="1" hangingPunct="1">
              <a:lnSpc>
                <a:spcPct val="70000"/>
              </a:lnSpc>
              <a:spcBef>
                <a:spcPct val="0"/>
              </a:spcBef>
            </a:pPr>
            <a:r>
              <a:rPr lang="en-US" altLang="en-US" sz="1000" dirty="0"/>
              <a:t>The development of steel blades made windmills more efficient. Six million windmills sprang up across America as settlers moved west.  Homesteaders purchased windmills from catalogs, traveling </a:t>
            </a:r>
            <a:r>
              <a:rPr lang="en-US" altLang="en-US" sz="1000" dirty="0" smtClean="0"/>
              <a:t>salesman, </a:t>
            </a:r>
            <a:r>
              <a:rPr lang="en-US" altLang="en-US" sz="1000" dirty="0"/>
              <a:t>or they built their own. Mills were used to pump water, shell corn, saw wood, and mill grain.</a:t>
            </a:r>
          </a:p>
          <a:p>
            <a:pPr eaLnBrk="1" hangingPunct="1">
              <a:lnSpc>
                <a:spcPct val="70000"/>
              </a:lnSpc>
              <a:spcBef>
                <a:spcPct val="0"/>
              </a:spcBef>
            </a:pPr>
            <a:endParaRPr lang="en-US" altLang="en-US" sz="1000" dirty="0"/>
          </a:p>
          <a:p>
            <a:pPr eaLnBrk="1" hangingPunct="1">
              <a:lnSpc>
                <a:spcPct val="70000"/>
              </a:lnSpc>
              <a:spcBef>
                <a:spcPct val="0"/>
              </a:spcBef>
            </a:pPr>
            <a:r>
              <a:rPr lang="en-US" altLang="en-US" sz="1000" dirty="0"/>
              <a:t>1888 - Charles F. Brush used the first large windmill to generate electricity in Cleveland, Ohio. Windmills that produce electricity started to be called "wind turbines." In later years, General Electric acquired Brush's company, Brush Electric Co.</a:t>
            </a:r>
          </a:p>
          <a:p>
            <a:pPr eaLnBrk="1" hangingPunct="1">
              <a:lnSpc>
                <a:spcPct val="70000"/>
              </a:lnSpc>
              <a:spcBef>
                <a:spcPct val="0"/>
              </a:spcBef>
            </a:pPr>
            <a:endParaRPr lang="en-US" altLang="en-US" sz="1000" dirty="0"/>
          </a:p>
          <a:p>
            <a:pPr eaLnBrk="1" hangingPunct="1">
              <a:lnSpc>
                <a:spcPct val="70000"/>
              </a:lnSpc>
              <a:spcBef>
                <a:spcPct val="0"/>
              </a:spcBef>
            </a:pPr>
            <a:r>
              <a:rPr lang="en-US" altLang="en-US" sz="1000" dirty="0"/>
              <a:t>1893 - In Chicago, Illinois, the World's Columbian Exposition (aka the Chicago World Fair) highlighted 15 windmill companies who showcased their goods.</a:t>
            </a:r>
          </a:p>
          <a:p>
            <a:pPr eaLnBrk="1" hangingPunct="1">
              <a:lnSpc>
                <a:spcPct val="70000"/>
              </a:lnSpc>
              <a:spcBef>
                <a:spcPct val="0"/>
              </a:spcBef>
            </a:pPr>
            <a:endParaRPr lang="en-US" altLang="en-US" sz="1000" dirty="0"/>
          </a:p>
          <a:p>
            <a:pPr eaLnBrk="1" hangingPunct="1">
              <a:lnSpc>
                <a:spcPct val="70000"/>
              </a:lnSpc>
              <a:spcBef>
                <a:spcPct val="0"/>
              </a:spcBef>
            </a:pPr>
            <a:r>
              <a:rPr lang="en-US" altLang="en-US" sz="1000" dirty="0"/>
              <a:t>Early 1900s - Windmills in California pumped saltwater to evaporate ponds to produce salt for consumption.</a:t>
            </a:r>
          </a:p>
          <a:p>
            <a:pPr eaLnBrk="1" hangingPunct="1">
              <a:lnSpc>
                <a:spcPct val="70000"/>
              </a:lnSpc>
              <a:spcBef>
                <a:spcPct val="0"/>
              </a:spcBef>
            </a:pPr>
            <a:endParaRPr lang="en-US" altLang="en-US" sz="1000" dirty="0"/>
          </a:p>
          <a:p>
            <a:pPr eaLnBrk="1" hangingPunct="1">
              <a:lnSpc>
                <a:spcPct val="70000"/>
              </a:lnSpc>
              <a:spcBef>
                <a:spcPct val="0"/>
              </a:spcBef>
            </a:pPr>
            <a:r>
              <a:rPr lang="en-US" altLang="en-US" sz="1000" dirty="0"/>
              <a:t>1941 - On a hilltop in Rutland, Vermont, "Grandpa's Knob" wind turbine supplied power to the local community for several months during World War II.  It had 53-meter blades and was the Smith-Putnam wind turbine.</a:t>
            </a:r>
          </a:p>
          <a:p>
            <a:pPr eaLnBrk="1" hangingPunct="1">
              <a:lnSpc>
                <a:spcPct val="70000"/>
              </a:lnSpc>
              <a:spcBef>
                <a:spcPct val="0"/>
              </a:spcBef>
            </a:pPr>
            <a:endParaRPr lang="en-US" altLang="en-US" sz="1000" dirty="0"/>
          </a:p>
          <a:p>
            <a:pPr eaLnBrk="1" hangingPunct="1">
              <a:lnSpc>
                <a:spcPct val="70000"/>
              </a:lnSpc>
              <a:spcBef>
                <a:spcPct val="0"/>
              </a:spcBef>
            </a:pPr>
            <a:r>
              <a:rPr lang="en-US" altLang="en-US" sz="1000" dirty="0"/>
              <a:t>1979 - The first wind turbine rated over 1 megawatt began operating. The cost of electricity from wind generation was about 40 cents per kilowatt-hour.</a:t>
            </a:r>
          </a:p>
          <a:p>
            <a:pPr eaLnBrk="1" hangingPunct="1">
              <a:lnSpc>
                <a:spcPct val="70000"/>
              </a:lnSpc>
              <a:spcBef>
                <a:spcPct val="0"/>
              </a:spcBef>
            </a:pPr>
            <a:endParaRPr lang="en-US" altLang="en-US" sz="1000" dirty="0"/>
          </a:p>
          <a:p>
            <a:pPr eaLnBrk="1" hangingPunct="1">
              <a:lnSpc>
                <a:spcPct val="70000"/>
              </a:lnSpc>
              <a:spcBef>
                <a:spcPct val="0"/>
              </a:spcBef>
            </a:pPr>
            <a:r>
              <a:rPr lang="en-US" altLang="en-US" sz="1000" dirty="0"/>
              <a:t>1985 - Many wind turbines were installed in California in the early 1980s to help meet growing electricity needs and take advantage of government incentives. By 1985, California wind capacity exceeded 1,000 megawatts, enough power to supply 250,000 homes. These wind turbines were inefficient compared to today’s turbines.</a:t>
            </a:r>
          </a:p>
          <a:p>
            <a:pPr eaLnBrk="1" hangingPunct="1">
              <a:lnSpc>
                <a:spcPct val="70000"/>
              </a:lnSpc>
              <a:spcBef>
                <a:spcPct val="0"/>
              </a:spcBef>
            </a:pPr>
            <a:endParaRPr lang="en-US" altLang="en-US" sz="1000" dirty="0"/>
          </a:p>
          <a:p>
            <a:pPr eaLnBrk="1" hangingPunct="1">
              <a:lnSpc>
                <a:spcPct val="70000"/>
              </a:lnSpc>
              <a:spcBef>
                <a:spcPct val="0"/>
              </a:spcBef>
            </a:pPr>
            <a:r>
              <a:rPr lang="en-US" altLang="en-US" sz="1000" dirty="0"/>
              <a:t>1993 - U.S. </a:t>
            </a:r>
            <a:r>
              <a:rPr lang="en-US" altLang="en-US" sz="1000" dirty="0" err="1"/>
              <a:t>WindPower</a:t>
            </a:r>
            <a:r>
              <a:rPr lang="en-US" altLang="en-US" sz="1000" dirty="0"/>
              <a:t> developed one of the first commercially available variable-speed wind turbines, the 33M-VS. The final prototype tests were completed in 1992. The $20 million project was funded mostly by U.S. </a:t>
            </a:r>
            <a:r>
              <a:rPr lang="en-US" altLang="en-US" sz="1000" dirty="0" err="1"/>
              <a:t>Windpower</a:t>
            </a:r>
            <a:r>
              <a:rPr lang="en-US" altLang="en-US" sz="1000" dirty="0"/>
              <a:t>, but also involved Electric Power Research Institute (EPRI), Pacific Gas &amp; Electric, and Niagara Mohawk Power Company.</a:t>
            </a:r>
          </a:p>
          <a:p>
            <a:pPr eaLnBrk="1" hangingPunct="1">
              <a:lnSpc>
                <a:spcPct val="70000"/>
              </a:lnSpc>
              <a:spcBef>
                <a:spcPct val="0"/>
              </a:spcBef>
            </a:pPr>
            <a:endParaRPr lang="en-US" altLang="en-US" sz="1000" dirty="0"/>
          </a:p>
          <a:p>
            <a:pPr eaLnBrk="1" hangingPunct="1">
              <a:lnSpc>
                <a:spcPct val="70000"/>
              </a:lnSpc>
              <a:spcBef>
                <a:spcPct val="0"/>
              </a:spcBef>
            </a:pPr>
            <a:r>
              <a:rPr lang="en-US" altLang="en-US" sz="1000" dirty="0"/>
              <a:t>2004 - Electricity from wind generation cost 3 - 4.5 cents per kilowatt-hour.</a:t>
            </a:r>
          </a:p>
          <a:p>
            <a:pPr eaLnBrk="1" hangingPunct="1">
              <a:lnSpc>
                <a:spcPct val="70000"/>
              </a:lnSpc>
              <a:spcBef>
                <a:spcPct val="0"/>
              </a:spcBef>
            </a:pPr>
            <a:endParaRPr lang="en-US" altLang="en-US" sz="1000" dirty="0"/>
          </a:p>
          <a:p>
            <a:pPr eaLnBrk="1" hangingPunct="1">
              <a:lnSpc>
                <a:spcPct val="70000"/>
              </a:lnSpc>
              <a:spcBef>
                <a:spcPct val="0"/>
              </a:spcBef>
            </a:pPr>
            <a:r>
              <a:rPr lang="en-US" altLang="en-US" sz="1000" dirty="0"/>
              <a:t>2011 - Wind power provided 12.8  percent of the renewable energy consumed in the U.S. In the U.S., wind power produced enough electricity on average to power the equivalent of over 10 million homes. </a:t>
            </a:r>
            <a:endParaRPr lang="en-US" altLang="en-US" sz="800" dirty="0"/>
          </a:p>
        </p:txBody>
      </p:sp>
      <p:sp>
        <p:nvSpPr>
          <p:cNvPr id="4608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34" charset="-128"/>
              </a:defRPr>
            </a:lvl1pPr>
            <a:lvl2pPr marL="729057" indent="-280406" eaLnBrk="0" hangingPunct="0">
              <a:defRPr>
                <a:solidFill>
                  <a:schemeClr val="tx1"/>
                </a:solidFill>
                <a:latin typeface="Arial" pitchFamily="34" charset="0"/>
                <a:ea typeface="ＭＳ Ｐゴシック" pitchFamily="34" charset="-128"/>
              </a:defRPr>
            </a:lvl2pPr>
            <a:lvl3pPr marL="1121626" indent="-224325" eaLnBrk="0" hangingPunct="0">
              <a:defRPr>
                <a:solidFill>
                  <a:schemeClr val="tx1"/>
                </a:solidFill>
                <a:latin typeface="Arial" pitchFamily="34" charset="0"/>
                <a:ea typeface="ＭＳ Ｐゴシック" pitchFamily="34" charset="-128"/>
              </a:defRPr>
            </a:lvl3pPr>
            <a:lvl4pPr marL="1570276" indent="-224325" eaLnBrk="0" hangingPunct="0">
              <a:defRPr>
                <a:solidFill>
                  <a:schemeClr val="tx1"/>
                </a:solidFill>
                <a:latin typeface="Arial" pitchFamily="34" charset="0"/>
                <a:ea typeface="ＭＳ Ｐゴシック" pitchFamily="34" charset="-128"/>
              </a:defRPr>
            </a:lvl4pPr>
            <a:lvl5pPr marL="2018927" indent="-224325" eaLnBrk="0" hangingPunct="0">
              <a:defRPr>
                <a:solidFill>
                  <a:schemeClr val="tx1"/>
                </a:solidFill>
                <a:latin typeface="Arial" pitchFamily="34" charset="0"/>
                <a:ea typeface="ＭＳ Ｐゴシック" pitchFamily="34" charset="-128"/>
              </a:defRPr>
            </a:lvl5pPr>
            <a:lvl6pPr marL="2467577" indent="-224325" eaLnBrk="0" fontAlgn="base" hangingPunct="0">
              <a:spcBef>
                <a:spcPct val="0"/>
              </a:spcBef>
              <a:spcAft>
                <a:spcPct val="0"/>
              </a:spcAft>
              <a:defRPr>
                <a:solidFill>
                  <a:schemeClr val="tx1"/>
                </a:solidFill>
                <a:latin typeface="Arial" pitchFamily="34" charset="0"/>
                <a:ea typeface="ＭＳ Ｐゴシック" pitchFamily="34" charset="-128"/>
              </a:defRPr>
            </a:lvl6pPr>
            <a:lvl7pPr marL="2916227" indent="-224325" eaLnBrk="0" fontAlgn="base" hangingPunct="0">
              <a:spcBef>
                <a:spcPct val="0"/>
              </a:spcBef>
              <a:spcAft>
                <a:spcPct val="0"/>
              </a:spcAft>
              <a:defRPr>
                <a:solidFill>
                  <a:schemeClr val="tx1"/>
                </a:solidFill>
                <a:latin typeface="Arial" pitchFamily="34" charset="0"/>
                <a:ea typeface="ＭＳ Ｐゴシック" pitchFamily="34" charset="-128"/>
              </a:defRPr>
            </a:lvl7pPr>
            <a:lvl8pPr marL="3364878" indent="-224325" eaLnBrk="0" fontAlgn="base" hangingPunct="0">
              <a:spcBef>
                <a:spcPct val="0"/>
              </a:spcBef>
              <a:spcAft>
                <a:spcPct val="0"/>
              </a:spcAft>
              <a:defRPr>
                <a:solidFill>
                  <a:schemeClr val="tx1"/>
                </a:solidFill>
                <a:latin typeface="Arial" pitchFamily="34" charset="0"/>
                <a:ea typeface="ＭＳ Ｐゴシック" pitchFamily="34" charset="-128"/>
              </a:defRPr>
            </a:lvl8pPr>
            <a:lvl9pPr marL="3813528" indent="-224325"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1CA85F74-88A3-434F-825A-6BB412C20D07}" type="slidenum">
              <a:rPr lang="en-US" altLang="en-US" smtClean="0">
                <a:latin typeface="Calibri" pitchFamily="34" charset="0"/>
              </a:rPr>
              <a:pPr eaLnBrk="1" hangingPunct="1"/>
              <a:t>6</a:t>
            </a:fld>
            <a:endParaRPr lang="en-US" altLang="en-US" smtClean="0">
              <a:latin typeface="Calibri" pitchFamily="34" charset="0"/>
            </a:endParaRPr>
          </a:p>
        </p:txBody>
      </p:sp>
      <p:sp>
        <p:nvSpPr>
          <p:cNvPr id="2" name="Footer Placeholder 1"/>
          <p:cNvSpPr>
            <a:spLocks noGrp="1"/>
          </p:cNvSpPr>
          <p:nvPr>
            <p:ph type="ftr" sz="quarter" idx="10"/>
          </p:nvPr>
        </p:nvSpPr>
        <p:spPr/>
        <p:txBody>
          <a:bodyPr/>
          <a:lstStyle/>
          <a:p>
            <a:r>
              <a:rPr lang="en-US" smtClean="0"/>
              <a:t>The NEED Project 2014</a:t>
            </a: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Footer Placeholder 3"/>
          <p:cNvSpPr>
            <a:spLocks noGrp="1"/>
          </p:cNvSpPr>
          <p:nvPr>
            <p:ph type="ftr" sz="quarter" idx="10"/>
          </p:nvPr>
        </p:nvSpPr>
        <p:spPr/>
        <p:txBody>
          <a:bodyPr/>
          <a:lstStyle/>
          <a:p>
            <a:r>
              <a:rPr lang="en-US" smtClean="0"/>
              <a:t>The NEED Project 2014</a:t>
            </a:r>
            <a:endParaRPr lang="en-US"/>
          </a:p>
        </p:txBody>
      </p:sp>
      <p:sp>
        <p:nvSpPr>
          <p:cNvPr id="5" name="Slide Number Placeholder 4"/>
          <p:cNvSpPr>
            <a:spLocks noGrp="1"/>
          </p:cNvSpPr>
          <p:nvPr>
            <p:ph type="sldNum" sz="quarter" idx="11"/>
          </p:nvPr>
        </p:nvSpPr>
        <p:spPr/>
        <p:txBody>
          <a:bodyPr/>
          <a:lstStyle/>
          <a:p>
            <a:fld id="{BBA61432-0D6F-4592-A932-A9C5A0BE4319}" type="slidenum">
              <a:rPr lang="en-US" smtClean="0"/>
              <a:pPr/>
              <a:t>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z="1100" dirty="0" smtClean="0"/>
              <a:t>Heat from the sun causes convection in the atmosphere, meaning the heated air rises. These currents create zones of high and low air pressure within the atmosphere. As the heated air rises, it creates a low pressure zone near the ground. Air from surrounding cooler areas rushes in to balance the pressure. These horizontal pressure differences account for the ambient wind and more intense storm wind.</a:t>
            </a:r>
          </a:p>
        </p:txBody>
      </p:sp>
      <p:sp>
        <p:nvSpPr>
          <p:cNvPr id="4301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34" charset="-128"/>
              </a:defRPr>
            </a:lvl1pPr>
            <a:lvl2pPr marL="729057" indent="-280406" eaLnBrk="0" hangingPunct="0">
              <a:defRPr>
                <a:solidFill>
                  <a:schemeClr val="tx1"/>
                </a:solidFill>
                <a:latin typeface="Arial" pitchFamily="34" charset="0"/>
                <a:ea typeface="ＭＳ Ｐゴシック" pitchFamily="34" charset="-128"/>
              </a:defRPr>
            </a:lvl2pPr>
            <a:lvl3pPr marL="1121626" indent="-224325" eaLnBrk="0" hangingPunct="0">
              <a:defRPr>
                <a:solidFill>
                  <a:schemeClr val="tx1"/>
                </a:solidFill>
                <a:latin typeface="Arial" pitchFamily="34" charset="0"/>
                <a:ea typeface="ＭＳ Ｐゴシック" pitchFamily="34" charset="-128"/>
              </a:defRPr>
            </a:lvl3pPr>
            <a:lvl4pPr marL="1570276" indent="-224325" eaLnBrk="0" hangingPunct="0">
              <a:defRPr>
                <a:solidFill>
                  <a:schemeClr val="tx1"/>
                </a:solidFill>
                <a:latin typeface="Arial" pitchFamily="34" charset="0"/>
                <a:ea typeface="ＭＳ Ｐゴシック" pitchFamily="34" charset="-128"/>
              </a:defRPr>
            </a:lvl4pPr>
            <a:lvl5pPr marL="2018927" indent="-224325" eaLnBrk="0" hangingPunct="0">
              <a:defRPr>
                <a:solidFill>
                  <a:schemeClr val="tx1"/>
                </a:solidFill>
                <a:latin typeface="Arial" pitchFamily="34" charset="0"/>
                <a:ea typeface="ＭＳ Ｐゴシック" pitchFamily="34" charset="-128"/>
              </a:defRPr>
            </a:lvl5pPr>
            <a:lvl6pPr marL="2467577" indent="-224325" eaLnBrk="0" fontAlgn="base" hangingPunct="0">
              <a:spcBef>
                <a:spcPct val="0"/>
              </a:spcBef>
              <a:spcAft>
                <a:spcPct val="0"/>
              </a:spcAft>
              <a:defRPr>
                <a:solidFill>
                  <a:schemeClr val="tx1"/>
                </a:solidFill>
                <a:latin typeface="Arial" pitchFamily="34" charset="0"/>
                <a:ea typeface="ＭＳ Ｐゴシック" pitchFamily="34" charset="-128"/>
              </a:defRPr>
            </a:lvl6pPr>
            <a:lvl7pPr marL="2916227" indent="-224325" eaLnBrk="0" fontAlgn="base" hangingPunct="0">
              <a:spcBef>
                <a:spcPct val="0"/>
              </a:spcBef>
              <a:spcAft>
                <a:spcPct val="0"/>
              </a:spcAft>
              <a:defRPr>
                <a:solidFill>
                  <a:schemeClr val="tx1"/>
                </a:solidFill>
                <a:latin typeface="Arial" pitchFamily="34" charset="0"/>
                <a:ea typeface="ＭＳ Ｐゴシック" pitchFamily="34" charset="-128"/>
              </a:defRPr>
            </a:lvl7pPr>
            <a:lvl8pPr marL="3364878" indent="-224325" eaLnBrk="0" fontAlgn="base" hangingPunct="0">
              <a:spcBef>
                <a:spcPct val="0"/>
              </a:spcBef>
              <a:spcAft>
                <a:spcPct val="0"/>
              </a:spcAft>
              <a:defRPr>
                <a:solidFill>
                  <a:schemeClr val="tx1"/>
                </a:solidFill>
                <a:latin typeface="Arial" pitchFamily="34" charset="0"/>
                <a:ea typeface="ＭＳ Ｐゴシック" pitchFamily="34" charset="-128"/>
              </a:defRPr>
            </a:lvl8pPr>
            <a:lvl9pPr marL="3813528" indent="-224325"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F44E3836-BA31-4C11-AC83-50C336C7F864}" type="slidenum">
              <a:rPr lang="en-US" altLang="en-US" smtClean="0">
                <a:latin typeface="Calibri" pitchFamily="34" charset="0"/>
              </a:rPr>
              <a:pPr eaLnBrk="1" hangingPunct="1"/>
              <a:t>12</a:t>
            </a:fld>
            <a:endParaRPr lang="en-US" altLang="en-US" smtClean="0">
              <a:latin typeface="Calibri" pitchFamily="34" charset="0"/>
            </a:endParaRPr>
          </a:p>
        </p:txBody>
      </p:sp>
      <p:sp>
        <p:nvSpPr>
          <p:cNvPr id="2" name="Footer Placeholder 1"/>
          <p:cNvSpPr>
            <a:spLocks noGrp="1"/>
          </p:cNvSpPr>
          <p:nvPr>
            <p:ph type="ftr" sz="quarter" idx="10"/>
          </p:nvPr>
        </p:nvSpPr>
        <p:spPr/>
        <p:txBody>
          <a:bodyPr/>
          <a:lstStyle/>
          <a:p>
            <a:r>
              <a:rPr lang="en-US" smtClean="0"/>
              <a:t>The NEED Project 2014</a:t>
            </a: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z="1000" dirty="0" smtClean="0"/>
              <a:t>Prevailing winds</a:t>
            </a:r>
            <a:r>
              <a:rPr lang="en-US" altLang="en-US" sz="1000" baseline="0" dirty="0" smtClean="0"/>
              <a:t> </a:t>
            </a:r>
            <a:r>
              <a:rPr lang="en-US" altLang="en-US" sz="1000" dirty="0" smtClean="0"/>
              <a:t>are caused by the temperature differences between the Earth’s poles and its equatorial regions, as well as Earth’s rotation. The Earth’s atmosphere has several very large and steady prevailing patterns, such as the polar easterlies and the northeast trade winds. Winds are named based</a:t>
            </a:r>
            <a:r>
              <a:rPr lang="en-US" altLang="en-US" sz="1000" baseline="0" dirty="0" smtClean="0"/>
              <a:t> on the direction they originate from. </a:t>
            </a:r>
            <a:r>
              <a:rPr lang="en-US" altLang="en-US" sz="1000" dirty="0" smtClean="0"/>
              <a:t> In North America, one of the prevailing dominant wind paths track in an arc</a:t>
            </a:r>
            <a:r>
              <a:rPr lang="en-US" altLang="en-US" sz="1000" baseline="0" dirty="0" smtClean="0"/>
              <a:t> from the </a:t>
            </a:r>
            <a:r>
              <a:rPr lang="en-US" altLang="en-US" sz="1000" dirty="0" smtClean="0"/>
              <a:t>prairies to the Great Lakes and the eastern seaboard – this</a:t>
            </a:r>
            <a:r>
              <a:rPr lang="en-US" altLang="en-US" sz="1000" baseline="0" dirty="0" smtClean="0"/>
              <a:t> wind travels in a westerly direction</a:t>
            </a:r>
            <a:r>
              <a:rPr lang="en-US" altLang="en-US" sz="1000" dirty="0" smtClean="0"/>
              <a:t>. </a:t>
            </a:r>
          </a:p>
          <a:p>
            <a:pPr eaLnBrk="1" hangingPunct="1">
              <a:spcBef>
                <a:spcPct val="0"/>
              </a:spcBef>
            </a:pPr>
            <a:endParaRPr lang="en-US" altLang="en-US" sz="1000" dirty="0" smtClean="0"/>
          </a:p>
          <a:p>
            <a:pPr eaLnBrk="1" hangingPunct="1">
              <a:spcBef>
                <a:spcPct val="0"/>
              </a:spcBef>
            </a:pPr>
            <a:r>
              <a:rPr lang="en-US" altLang="en-US" sz="1000" dirty="0" smtClean="0"/>
              <a:t>Wind energy is also affected by other factors. Air currents move faster and more consistently at higher altitudes–think of the blustery conditions at the tops of tall buildings or on mountain tops. Similarly, wind tends to gather energy when it moves unimpeded over longer distances, which is why very flat regions, such as the prairies, tend to be highly exposed to intense winds. </a:t>
            </a:r>
          </a:p>
        </p:txBody>
      </p:sp>
      <p:sp>
        <p:nvSpPr>
          <p:cNvPr id="44036"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34" charset="-128"/>
              </a:defRPr>
            </a:lvl1pPr>
            <a:lvl2pPr marL="729057" indent="-280406" eaLnBrk="0" hangingPunct="0">
              <a:defRPr>
                <a:solidFill>
                  <a:schemeClr val="tx1"/>
                </a:solidFill>
                <a:latin typeface="Arial" pitchFamily="34" charset="0"/>
                <a:ea typeface="ＭＳ Ｐゴシック" pitchFamily="34" charset="-128"/>
              </a:defRPr>
            </a:lvl2pPr>
            <a:lvl3pPr marL="1121626" indent="-224325" eaLnBrk="0" hangingPunct="0">
              <a:defRPr>
                <a:solidFill>
                  <a:schemeClr val="tx1"/>
                </a:solidFill>
                <a:latin typeface="Arial" pitchFamily="34" charset="0"/>
                <a:ea typeface="ＭＳ Ｐゴシック" pitchFamily="34" charset="-128"/>
              </a:defRPr>
            </a:lvl3pPr>
            <a:lvl4pPr marL="1570276" indent="-224325" eaLnBrk="0" hangingPunct="0">
              <a:defRPr>
                <a:solidFill>
                  <a:schemeClr val="tx1"/>
                </a:solidFill>
                <a:latin typeface="Arial" pitchFamily="34" charset="0"/>
                <a:ea typeface="ＭＳ Ｐゴシック" pitchFamily="34" charset="-128"/>
              </a:defRPr>
            </a:lvl4pPr>
            <a:lvl5pPr marL="2018927" indent="-224325" eaLnBrk="0" hangingPunct="0">
              <a:defRPr>
                <a:solidFill>
                  <a:schemeClr val="tx1"/>
                </a:solidFill>
                <a:latin typeface="Arial" pitchFamily="34" charset="0"/>
                <a:ea typeface="ＭＳ Ｐゴシック" pitchFamily="34" charset="-128"/>
              </a:defRPr>
            </a:lvl5pPr>
            <a:lvl6pPr marL="2467577" indent="-224325" eaLnBrk="0" fontAlgn="base" hangingPunct="0">
              <a:spcBef>
                <a:spcPct val="0"/>
              </a:spcBef>
              <a:spcAft>
                <a:spcPct val="0"/>
              </a:spcAft>
              <a:defRPr>
                <a:solidFill>
                  <a:schemeClr val="tx1"/>
                </a:solidFill>
                <a:latin typeface="Arial" pitchFamily="34" charset="0"/>
                <a:ea typeface="ＭＳ Ｐゴシック" pitchFamily="34" charset="-128"/>
              </a:defRPr>
            </a:lvl6pPr>
            <a:lvl7pPr marL="2916227" indent="-224325" eaLnBrk="0" fontAlgn="base" hangingPunct="0">
              <a:spcBef>
                <a:spcPct val="0"/>
              </a:spcBef>
              <a:spcAft>
                <a:spcPct val="0"/>
              </a:spcAft>
              <a:defRPr>
                <a:solidFill>
                  <a:schemeClr val="tx1"/>
                </a:solidFill>
                <a:latin typeface="Arial" pitchFamily="34" charset="0"/>
                <a:ea typeface="ＭＳ Ｐゴシック" pitchFamily="34" charset="-128"/>
              </a:defRPr>
            </a:lvl7pPr>
            <a:lvl8pPr marL="3364878" indent="-224325" eaLnBrk="0" fontAlgn="base" hangingPunct="0">
              <a:spcBef>
                <a:spcPct val="0"/>
              </a:spcBef>
              <a:spcAft>
                <a:spcPct val="0"/>
              </a:spcAft>
              <a:defRPr>
                <a:solidFill>
                  <a:schemeClr val="tx1"/>
                </a:solidFill>
                <a:latin typeface="Arial" pitchFamily="34" charset="0"/>
                <a:ea typeface="ＭＳ Ｐゴシック" pitchFamily="34" charset="-128"/>
              </a:defRPr>
            </a:lvl8pPr>
            <a:lvl9pPr marL="3813528" indent="-224325"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67496DD4-FC04-418A-BCA2-DF487A6F1C9F}" type="slidenum">
              <a:rPr lang="en-US" altLang="en-US" smtClean="0">
                <a:latin typeface="Calibri" pitchFamily="34" charset="0"/>
              </a:rPr>
              <a:pPr eaLnBrk="1" hangingPunct="1"/>
              <a:t>13</a:t>
            </a:fld>
            <a:endParaRPr lang="en-US" altLang="en-US" smtClean="0">
              <a:latin typeface="Calibri" pitchFamily="34" charset="0"/>
            </a:endParaRPr>
          </a:p>
        </p:txBody>
      </p:sp>
      <p:sp>
        <p:nvSpPr>
          <p:cNvPr id="2" name="Footer Placeholder 1"/>
          <p:cNvSpPr>
            <a:spLocks noGrp="1"/>
          </p:cNvSpPr>
          <p:nvPr>
            <p:ph type="ftr" sz="quarter" idx="10"/>
          </p:nvPr>
        </p:nvSpPr>
        <p:spPr/>
        <p:txBody>
          <a:bodyPr/>
          <a:lstStyle/>
          <a:p>
            <a:r>
              <a:rPr lang="en-US" smtClean="0"/>
              <a:t>The NEED Project 2014</a:t>
            </a: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505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z="1000" dirty="0" smtClean="0"/>
              <a:t>Wind energy is a renewable source</a:t>
            </a:r>
            <a:r>
              <a:rPr lang="en-US" altLang="en-US" sz="1000" baseline="0" dirty="0" smtClean="0"/>
              <a:t> </a:t>
            </a:r>
            <a:r>
              <a:rPr lang="en-US" altLang="en-US" sz="1000" dirty="0" smtClean="0"/>
              <a:t>of energy, and is considered renewable because it is derived from the sun and is capable of being replenished on a reasonable time scale.</a:t>
            </a:r>
          </a:p>
          <a:p>
            <a:pPr eaLnBrk="1" hangingPunct="1">
              <a:spcBef>
                <a:spcPct val="0"/>
              </a:spcBef>
            </a:pPr>
            <a:endParaRPr lang="en-US" altLang="en-US" sz="1000" dirty="0" smtClean="0"/>
          </a:p>
          <a:p>
            <a:pPr eaLnBrk="1" hangingPunct="1">
              <a:spcBef>
                <a:spcPct val="0"/>
              </a:spcBef>
            </a:pPr>
            <a:r>
              <a:rPr lang="en-US" altLang="en-US" sz="1000" dirty="0" smtClean="0"/>
              <a:t>Although wind is a zero emissions electrical generation option, there are emissions in the construction and development of wind projects—concrete, transportation of components, etc.</a:t>
            </a:r>
          </a:p>
          <a:p>
            <a:pPr eaLnBrk="1" hangingPunct="1">
              <a:spcBef>
                <a:spcPct val="0"/>
              </a:spcBef>
            </a:pPr>
            <a:endParaRPr lang="en-US" altLang="en-US" dirty="0" smtClean="0"/>
          </a:p>
        </p:txBody>
      </p:sp>
      <p:sp>
        <p:nvSpPr>
          <p:cNvPr id="4506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34" charset="-128"/>
              </a:defRPr>
            </a:lvl1pPr>
            <a:lvl2pPr marL="729057" indent="-280406" eaLnBrk="0" hangingPunct="0">
              <a:defRPr>
                <a:solidFill>
                  <a:schemeClr val="tx1"/>
                </a:solidFill>
                <a:latin typeface="Arial" pitchFamily="34" charset="0"/>
                <a:ea typeface="ＭＳ Ｐゴシック" pitchFamily="34" charset="-128"/>
              </a:defRPr>
            </a:lvl2pPr>
            <a:lvl3pPr marL="1121626" indent="-224325" eaLnBrk="0" hangingPunct="0">
              <a:defRPr>
                <a:solidFill>
                  <a:schemeClr val="tx1"/>
                </a:solidFill>
                <a:latin typeface="Arial" pitchFamily="34" charset="0"/>
                <a:ea typeface="ＭＳ Ｐゴシック" pitchFamily="34" charset="-128"/>
              </a:defRPr>
            </a:lvl3pPr>
            <a:lvl4pPr marL="1570276" indent="-224325" eaLnBrk="0" hangingPunct="0">
              <a:defRPr>
                <a:solidFill>
                  <a:schemeClr val="tx1"/>
                </a:solidFill>
                <a:latin typeface="Arial" pitchFamily="34" charset="0"/>
                <a:ea typeface="ＭＳ Ｐゴシック" pitchFamily="34" charset="-128"/>
              </a:defRPr>
            </a:lvl4pPr>
            <a:lvl5pPr marL="2018927" indent="-224325" eaLnBrk="0" hangingPunct="0">
              <a:defRPr>
                <a:solidFill>
                  <a:schemeClr val="tx1"/>
                </a:solidFill>
                <a:latin typeface="Arial" pitchFamily="34" charset="0"/>
                <a:ea typeface="ＭＳ Ｐゴシック" pitchFamily="34" charset="-128"/>
              </a:defRPr>
            </a:lvl5pPr>
            <a:lvl6pPr marL="2467577" indent="-224325" eaLnBrk="0" fontAlgn="base" hangingPunct="0">
              <a:spcBef>
                <a:spcPct val="0"/>
              </a:spcBef>
              <a:spcAft>
                <a:spcPct val="0"/>
              </a:spcAft>
              <a:defRPr>
                <a:solidFill>
                  <a:schemeClr val="tx1"/>
                </a:solidFill>
                <a:latin typeface="Arial" pitchFamily="34" charset="0"/>
                <a:ea typeface="ＭＳ Ｐゴシック" pitchFamily="34" charset="-128"/>
              </a:defRPr>
            </a:lvl6pPr>
            <a:lvl7pPr marL="2916227" indent="-224325" eaLnBrk="0" fontAlgn="base" hangingPunct="0">
              <a:spcBef>
                <a:spcPct val="0"/>
              </a:spcBef>
              <a:spcAft>
                <a:spcPct val="0"/>
              </a:spcAft>
              <a:defRPr>
                <a:solidFill>
                  <a:schemeClr val="tx1"/>
                </a:solidFill>
                <a:latin typeface="Arial" pitchFamily="34" charset="0"/>
                <a:ea typeface="ＭＳ Ｐゴシック" pitchFamily="34" charset="-128"/>
              </a:defRPr>
            </a:lvl7pPr>
            <a:lvl8pPr marL="3364878" indent="-224325" eaLnBrk="0" fontAlgn="base" hangingPunct="0">
              <a:spcBef>
                <a:spcPct val="0"/>
              </a:spcBef>
              <a:spcAft>
                <a:spcPct val="0"/>
              </a:spcAft>
              <a:defRPr>
                <a:solidFill>
                  <a:schemeClr val="tx1"/>
                </a:solidFill>
                <a:latin typeface="Arial" pitchFamily="34" charset="0"/>
                <a:ea typeface="ＭＳ Ｐゴシック" pitchFamily="34" charset="-128"/>
              </a:defRPr>
            </a:lvl8pPr>
            <a:lvl9pPr marL="3813528" indent="-224325"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65296245-D97A-43F7-B3B7-1D6D93C60512}" type="slidenum">
              <a:rPr lang="en-US" altLang="en-US" smtClean="0">
                <a:latin typeface="Calibri" pitchFamily="34" charset="0"/>
              </a:rPr>
              <a:pPr eaLnBrk="1" hangingPunct="1"/>
              <a:t>14</a:t>
            </a:fld>
            <a:endParaRPr lang="en-US" altLang="en-US" smtClean="0">
              <a:latin typeface="Calibri" pitchFamily="34" charset="0"/>
            </a:endParaRPr>
          </a:p>
        </p:txBody>
      </p:sp>
      <p:sp>
        <p:nvSpPr>
          <p:cNvPr id="2" name="Footer Placeholder 1"/>
          <p:cNvSpPr>
            <a:spLocks noGrp="1"/>
          </p:cNvSpPr>
          <p:nvPr>
            <p:ph type="ftr" sz="quarter" idx="10"/>
          </p:nvPr>
        </p:nvSpPr>
        <p:spPr/>
        <p:txBody>
          <a:bodyPr/>
          <a:lstStyle/>
          <a:p>
            <a:r>
              <a:rPr lang="en-US" smtClean="0"/>
              <a:t>The NEED Project 2014</a:t>
            </a: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34" charset="-128"/>
              </a:defRPr>
            </a:lvl1pPr>
            <a:lvl2pPr marL="729057" indent="-280406" eaLnBrk="0" hangingPunct="0">
              <a:defRPr>
                <a:solidFill>
                  <a:schemeClr val="tx1"/>
                </a:solidFill>
                <a:latin typeface="Arial" pitchFamily="34" charset="0"/>
                <a:ea typeface="ＭＳ Ｐゴシック" pitchFamily="34" charset="-128"/>
              </a:defRPr>
            </a:lvl2pPr>
            <a:lvl3pPr marL="1121626" indent="-224325" eaLnBrk="0" hangingPunct="0">
              <a:defRPr>
                <a:solidFill>
                  <a:schemeClr val="tx1"/>
                </a:solidFill>
                <a:latin typeface="Arial" pitchFamily="34" charset="0"/>
                <a:ea typeface="ＭＳ Ｐゴシック" pitchFamily="34" charset="-128"/>
              </a:defRPr>
            </a:lvl3pPr>
            <a:lvl4pPr marL="1570276" indent="-224325" eaLnBrk="0" hangingPunct="0">
              <a:defRPr>
                <a:solidFill>
                  <a:schemeClr val="tx1"/>
                </a:solidFill>
                <a:latin typeface="Arial" pitchFamily="34" charset="0"/>
                <a:ea typeface="ＭＳ Ｐゴシック" pitchFamily="34" charset="-128"/>
              </a:defRPr>
            </a:lvl4pPr>
            <a:lvl5pPr marL="2018927" indent="-224325" eaLnBrk="0" hangingPunct="0">
              <a:defRPr>
                <a:solidFill>
                  <a:schemeClr val="tx1"/>
                </a:solidFill>
                <a:latin typeface="Arial" pitchFamily="34" charset="0"/>
                <a:ea typeface="ＭＳ Ｐゴシック" pitchFamily="34" charset="-128"/>
              </a:defRPr>
            </a:lvl5pPr>
            <a:lvl6pPr marL="2467577" indent="-224325" eaLnBrk="0" fontAlgn="base" hangingPunct="0">
              <a:spcBef>
                <a:spcPct val="0"/>
              </a:spcBef>
              <a:spcAft>
                <a:spcPct val="0"/>
              </a:spcAft>
              <a:defRPr>
                <a:solidFill>
                  <a:schemeClr val="tx1"/>
                </a:solidFill>
                <a:latin typeface="Arial" pitchFamily="34" charset="0"/>
                <a:ea typeface="ＭＳ Ｐゴシック" pitchFamily="34" charset="-128"/>
              </a:defRPr>
            </a:lvl6pPr>
            <a:lvl7pPr marL="2916227" indent="-224325" eaLnBrk="0" fontAlgn="base" hangingPunct="0">
              <a:spcBef>
                <a:spcPct val="0"/>
              </a:spcBef>
              <a:spcAft>
                <a:spcPct val="0"/>
              </a:spcAft>
              <a:defRPr>
                <a:solidFill>
                  <a:schemeClr val="tx1"/>
                </a:solidFill>
                <a:latin typeface="Arial" pitchFamily="34" charset="0"/>
                <a:ea typeface="ＭＳ Ｐゴシック" pitchFamily="34" charset="-128"/>
              </a:defRPr>
            </a:lvl7pPr>
            <a:lvl8pPr marL="3364878" indent="-224325" eaLnBrk="0" fontAlgn="base" hangingPunct="0">
              <a:spcBef>
                <a:spcPct val="0"/>
              </a:spcBef>
              <a:spcAft>
                <a:spcPct val="0"/>
              </a:spcAft>
              <a:defRPr>
                <a:solidFill>
                  <a:schemeClr val="tx1"/>
                </a:solidFill>
                <a:latin typeface="Arial" pitchFamily="34" charset="0"/>
                <a:ea typeface="ＭＳ Ｐゴシック" pitchFamily="34" charset="-128"/>
              </a:defRPr>
            </a:lvl8pPr>
            <a:lvl9pPr marL="3813528" indent="-224325"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C840F9E9-A41A-464C-AFB5-6BEE8D505DA1}" type="slidenum">
              <a:rPr lang="en-US" altLang="en-US" smtClean="0">
                <a:latin typeface="Calibri" pitchFamily="34" charset="0"/>
              </a:rPr>
              <a:pPr eaLnBrk="1" hangingPunct="1"/>
              <a:t>40</a:t>
            </a:fld>
            <a:endParaRPr lang="en-US" altLang="en-US" smtClean="0">
              <a:latin typeface="Calibri" pitchFamily="34" charset="0"/>
            </a:endParaRPr>
          </a:p>
        </p:txBody>
      </p:sp>
      <p:sp>
        <p:nvSpPr>
          <p:cNvPr id="5632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6324"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z="1000" dirty="0">
                <a:latin typeface="Times New Roman" pitchFamily="18" charset="0"/>
              </a:rPr>
              <a:t>Turbines can spin on a vertical axis (left photo) or horizontal axis (right photo).</a:t>
            </a:r>
          </a:p>
        </p:txBody>
      </p:sp>
      <p:sp>
        <p:nvSpPr>
          <p:cNvPr id="2" name="Footer Placeholder 1"/>
          <p:cNvSpPr>
            <a:spLocks noGrp="1"/>
          </p:cNvSpPr>
          <p:nvPr>
            <p:ph type="ftr" sz="quarter" idx="10"/>
          </p:nvPr>
        </p:nvSpPr>
        <p:spPr/>
        <p:txBody>
          <a:bodyPr/>
          <a:lstStyle/>
          <a:p>
            <a:r>
              <a:rPr lang="en-US" smtClean="0"/>
              <a:t>The NEED Project 2014</a:t>
            </a: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734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z="1000" dirty="0" smtClean="0"/>
              <a:t>Vertical-axis machines have blades that go from top to bottom and the most common type, the </a:t>
            </a:r>
            <a:r>
              <a:rPr lang="en-US" altLang="en-US" sz="1000" dirty="0" err="1" smtClean="0"/>
              <a:t>Darrieus</a:t>
            </a:r>
            <a:r>
              <a:rPr lang="en-US" altLang="en-US" sz="1000" dirty="0" smtClean="0"/>
              <a:t> wind turbine, looks like a giant, two-bladed eggbeater. This type of vertical wind turbine typically stands 100 feet tall and 50 feet wide. New design concepts come to market on a regular basis. Vertical-axis wind turbines make up only a very small percent of the wind turbines used today.</a:t>
            </a:r>
          </a:p>
        </p:txBody>
      </p:sp>
      <p:sp>
        <p:nvSpPr>
          <p:cNvPr id="5734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34" charset="-128"/>
              </a:defRPr>
            </a:lvl1pPr>
            <a:lvl2pPr marL="729057" indent="-280406" eaLnBrk="0" hangingPunct="0">
              <a:defRPr>
                <a:solidFill>
                  <a:schemeClr val="tx1"/>
                </a:solidFill>
                <a:latin typeface="Arial" pitchFamily="34" charset="0"/>
                <a:ea typeface="ＭＳ Ｐゴシック" pitchFamily="34" charset="-128"/>
              </a:defRPr>
            </a:lvl2pPr>
            <a:lvl3pPr marL="1121626" indent="-224325" eaLnBrk="0" hangingPunct="0">
              <a:defRPr>
                <a:solidFill>
                  <a:schemeClr val="tx1"/>
                </a:solidFill>
                <a:latin typeface="Arial" pitchFamily="34" charset="0"/>
                <a:ea typeface="ＭＳ Ｐゴシック" pitchFamily="34" charset="-128"/>
              </a:defRPr>
            </a:lvl3pPr>
            <a:lvl4pPr marL="1570276" indent="-224325" eaLnBrk="0" hangingPunct="0">
              <a:defRPr>
                <a:solidFill>
                  <a:schemeClr val="tx1"/>
                </a:solidFill>
                <a:latin typeface="Arial" pitchFamily="34" charset="0"/>
                <a:ea typeface="ＭＳ Ｐゴシック" pitchFamily="34" charset="-128"/>
              </a:defRPr>
            </a:lvl4pPr>
            <a:lvl5pPr marL="2018927" indent="-224325" eaLnBrk="0" hangingPunct="0">
              <a:defRPr>
                <a:solidFill>
                  <a:schemeClr val="tx1"/>
                </a:solidFill>
                <a:latin typeface="Arial" pitchFamily="34" charset="0"/>
                <a:ea typeface="ＭＳ Ｐゴシック" pitchFamily="34" charset="-128"/>
              </a:defRPr>
            </a:lvl5pPr>
            <a:lvl6pPr marL="2467577" indent="-224325" eaLnBrk="0" fontAlgn="base" hangingPunct="0">
              <a:spcBef>
                <a:spcPct val="0"/>
              </a:spcBef>
              <a:spcAft>
                <a:spcPct val="0"/>
              </a:spcAft>
              <a:defRPr>
                <a:solidFill>
                  <a:schemeClr val="tx1"/>
                </a:solidFill>
                <a:latin typeface="Arial" pitchFamily="34" charset="0"/>
                <a:ea typeface="ＭＳ Ｐゴシック" pitchFamily="34" charset="-128"/>
              </a:defRPr>
            </a:lvl6pPr>
            <a:lvl7pPr marL="2916227" indent="-224325" eaLnBrk="0" fontAlgn="base" hangingPunct="0">
              <a:spcBef>
                <a:spcPct val="0"/>
              </a:spcBef>
              <a:spcAft>
                <a:spcPct val="0"/>
              </a:spcAft>
              <a:defRPr>
                <a:solidFill>
                  <a:schemeClr val="tx1"/>
                </a:solidFill>
                <a:latin typeface="Arial" pitchFamily="34" charset="0"/>
                <a:ea typeface="ＭＳ Ｐゴシック" pitchFamily="34" charset="-128"/>
              </a:defRPr>
            </a:lvl7pPr>
            <a:lvl8pPr marL="3364878" indent="-224325" eaLnBrk="0" fontAlgn="base" hangingPunct="0">
              <a:spcBef>
                <a:spcPct val="0"/>
              </a:spcBef>
              <a:spcAft>
                <a:spcPct val="0"/>
              </a:spcAft>
              <a:defRPr>
                <a:solidFill>
                  <a:schemeClr val="tx1"/>
                </a:solidFill>
                <a:latin typeface="Arial" pitchFamily="34" charset="0"/>
                <a:ea typeface="ＭＳ Ｐゴシック" pitchFamily="34" charset="-128"/>
              </a:defRPr>
            </a:lvl8pPr>
            <a:lvl9pPr marL="3813528" indent="-224325"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5FE1242D-5172-4E57-AC3D-152B29B111EC}" type="slidenum">
              <a:rPr lang="en-US" altLang="en-US" smtClean="0">
                <a:latin typeface="Calibri" pitchFamily="34" charset="0"/>
              </a:rPr>
              <a:pPr eaLnBrk="1" hangingPunct="1"/>
              <a:t>41</a:t>
            </a:fld>
            <a:endParaRPr lang="en-US" altLang="en-US" smtClean="0">
              <a:latin typeface="Calibri" pitchFamily="34" charset="0"/>
            </a:endParaRPr>
          </a:p>
        </p:txBody>
      </p:sp>
      <p:sp>
        <p:nvSpPr>
          <p:cNvPr id="2" name="Footer Placeholder 1"/>
          <p:cNvSpPr>
            <a:spLocks noGrp="1"/>
          </p:cNvSpPr>
          <p:nvPr>
            <p:ph type="ftr" sz="quarter" idx="10"/>
          </p:nvPr>
        </p:nvSpPr>
        <p:spPr/>
        <p:txBody>
          <a:bodyPr/>
          <a:lstStyle/>
          <a:p>
            <a:r>
              <a:rPr lang="en-US" smtClean="0"/>
              <a:t>The NEED Project 2014</a:t>
            </a: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34" charset="-128"/>
              </a:defRPr>
            </a:lvl1pPr>
            <a:lvl2pPr marL="729057" indent="-280406" eaLnBrk="0" hangingPunct="0">
              <a:defRPr>
                <a:solidFill>
                  <a:schemeClr val="tx1"/>
                </a:solidFill>
                <a:latin typeface="Arial" pitchFamily="34" charset="0"/>
                <a:ea typeface="ＭＳ Ｐゴシック" pitchFamily="34" charset="-128"/>
              </a:defRPr>
            </a:lvl2pPr>
            <a:lvl3pPr marL="1121626" indent="-224325" eaLnBrk="0" hangingPunct="0">
              <a:defRPr>
                <a:solidFill>
                  <a:schemeClr val="tx1"/>
                </a:solidFill>
                <a:latin typeface="Arial" pitchFamily="34" charset="0"/>
                <a:ea typeface="ＭＳ Ｐゴシック" pitchFamily="34" charset="-128"/>
              </a:defRPr>
            </a:lvl3pPr>
            <a:lvl4pPr marL="1570276" indent="-224325" eaLnBrk="0" hangingPunct="0">
              <a:defRPr>
                <a:solidFill>
                  <a:schemeClr val="tx1"/>
                </a:solidFill>
                <a:latin typeface="Arial" pitchFamily="34" charset="0"/>
                <a:ea typeface="ＭＳ Ｐゴシック" pitchFamily="34" charset="-128"/>
              </a:defRPr>
            </a:lvl4pPr>
            <a:lvl5pPr marL="2018927" indent="-224325" eaLnBrk="0" hangingPunct="0">
              <a:defRPr>
                <a:solidFill>
                  <a:schemeClr val="tx1"/>
                </a:solidFill>
                <a:latin typeface="Arial" pitchFamily="34" charset="0"/>
                <a:ea typeface="ＭＳ Ｐゴシック" pitchFamily="34" charset="-128"/>
              </a:defRPr>
            </a:lvl5pPr>
            <a:lvl6pPr marL="2467577" indent="-224325" eaLnBrk="0" fontAlgn="base" hangingPunct="0">
              <a:spcBef>
                <a:spcPct val="0"/>
              </a:spcBef>
              <a:spcAft>
                <a:spcPct val="0"/>
              </a:spcAft>
              <a:defRPr>
                <a:solidFill>
                  <a:schemeClr val="tx1"/>
                </a:solidFill>
                <a:latin typeface="Arial" pitchFamily="34" charset="0"/>
                <a:ea typeface="ＭＳ Ｐゴシック" pitchFamily="34" charset="-128"/>
              </a:defRPr>
            </a:lvl6pPr>
            <a:lvl7pPr marL="2916227" indent="-224325" eaLnBrk="0" fontAlgn="base" hangingPunct="0">
              <a:spcBef>
                <a:spcPct val="0"/>
              </a:spcBef>
              <a:spcAft>
                <a:spcPct val="0"/>
              </a:spcAft>
              <a:defRPr>
                <a:solidFill>
                  <a:schemeClr val="tx1"/>
                </a:solidFill>
                <a:latin typeface="Arial" pitchFamily="34" charset="0"/>
                <a:ea typeface="ＭＳ Ｐゴシック" pitchFamily="34" charset="-128"/>
              </a:defRPr>
            </a:lvl7pPr>
            <a:lvl8pPr marL="3364878" indent="-224325" eaLnBrk="0" fontAlgn="base" hangingPunct="0">
              <a:spcBef>
                <a:spcPct val="0"/>
              </a:spcBef>
              <a:spcAft>
                <a:spcPct val="0"/>
              </a:spcAft>
              <a:defRPr>
                <a:solidFill>
                  <a:schemeClr val="tx1"/>
                </a:solidFill>
                <a:latin typeface="Arial" pitchFamily="34" charset="0"/>
                <a:ea typeface="ＭＳ Ｐゴシック" pitchFamily="34" charset="-128"/>
              </a:defRPr>
            </a:lvl8pPr>
            <a:lvl9pPr marL="3813528" indent="-224325"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D35C3B67-BA51-48EA-B887-5B14F2FD9A77}" type="slidenum">
              <a:rPr lang="en-US" altLang="en-US" smtClean="0">
                <a:latin typeface="Calibri" pitchFamily="34" charset="0"/>
              </a:rPr>
              <a:pPr eaLnBrk="1" hangingPunct="1"/>
              <a:t>42</a:t>
            </a:fld>
            <a:endParaRPr lang="en-US" altLang="en-US" smtClean="0">
              <a:latin typeface="Calibri" pitchFamily="34" charset="0"/>
            </a:endParaRPr>
          </a:p>
        </p:txBody>
      </p:sp>
      <p:sp>
        <p:nvSpPr>
          <p:cNvPr id="5837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8372"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z="1000" dirty="0">
                <a:latin typeface="Arial" pitchFamily="34" charset="0"/>
              </a:rPr>
              <a:t>Most wind turbines being used today are the horizontal-axis type. Horizontal-axis wind turbines have blades like airplane propellers. Wind turbines stand tall and wide to capture more wind—providing more “swept area” where the blades make contact with the wind.  </a:t>
            </a:r>
          </a:p>
          <a:p>
            <a:pPr eaLnBrk="1" hangingPunct="1">
              <a:spcBef>
                <a:spcPct val="0"/>
              </a:spcBef>
            </a:pPr>
            <a:endParaRPr lang="en-US" altLang="en-US" sz="1000" dirty="0">
              <a:latin typeface="Arial" pitchFamily="34" charset="0"/>
            </a:endParaRPr>
          </a:p>
          <a:p>
            <a:pPr eaLnBrk="1" hangingPunct="1">
              <a:spcBef>
                <a:spcPct val="0"/>
              </a:spcBef>
            </a:pPr>
            <a:r>
              <a:rPr lang="en-US" altLang="en-US" sz="1000" dirty="0">
                <a:latin typeface="Arial" pitchFamily="34" charset="0"/>
              </a:rPr>
              <a:t>A one megawatt (1 MW) wind turbine will typically generate enough power for about 300 homes. This depends on the type of device and where it is located.</a:t>
            </a:r>
          </a:p>
          <a:p>
            <a:pPr eaLnBrk="1" hangingPunct="1">
              <a:spcBef>
                <a:spcPct val="0"/>
              </a:spcBef>
            </a:pPr>
            <a:r>
              <a:rPr lang="en-US" altLang="en-US" sz="1000" dirty="0">
                <a:latin typeface="Arial" pitchFamily="34" charset="0"/>
              </a:rPr>
              <a:t>Most large turbines that you see today are rated at 1.5 megawatts. This means at peak output (high winds) it will be producing about 1.5 megawatts of electricity.</a:t>
            </a:r>
          </a:p>
          <a:p>
            <a:pPr eaLnBrk="1" hangingPunct="1">
              <a:spcBef>
                <a:spcPct val="0"/>
              </a:spcBef>
            </a:pPr>
            <a:endParaRPr lang="en-US" altLang="en-US" sz="800" dirty="0"/>
          </a:p>
          <a:p>
            <a:pPr eaLnBrk="1" hangingPunct="1">
              <a:spcBef>
                <a:spcPct val="0"/>
              </a:spcBef>
            </a:pPr>
            <a:endParaRPr lang="en-US" altLang="en-US" sz="700" dirty="0">
              <a:latin typeface="Times New Roman" pitchFamily="18" charset="0"/>
            </a:endParaRPr>
          </a:p>
        </p:txBody>
      </p:sp>
      <p:sp>
        <p:nvSpPr>
          <p:cNvPr id="2" name="Footer Placeholder 1"/>
          <p:cNvSpPr>
            <a:spLocks noGrp="1"/>
          </p:cNvSpPr>
          <p:nvPr>
            <p:ph type="ftr" sz="quarter" idx="10"/>
          </p:nvPr>
        </p:nvSpPr>
        <p:spPr/>
        <p:txBody>
          <a:bodyPr/>
          <a:lstStyle/>
          <a:p>
            <a:r>
              <a:rPr lang="en-US" smtClean="0"/>
              <a:t>The NEED Project 2014</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7" name="Content Placeholder 2"/>
          <p:cNvSpPr>
            <a:spLocks noGrp="1"/>
          </p:cNvSpPr>
          <p:nvPr>
            <p:ph sz="half" idx="10"/>
          </p:nvPr>
        </p:nvSpPr>
        <p:spPr>
          <a:xfrm>
            <a:off x="-152400" y="-76200"/>
            <a:ext cx="9372600" cy="7010400"/>
          </a:xfrm>
        </p:spPr>
        <p:txBody>
          <a:bodyPr/>
          <a:lstStyle>
            <a:lvl1pPr marL="0" indent="0">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endParaRPr lang="en-US" dirty="0"/>
          </a:p>
        </p:txBody>
      </p:sp>
      <p:sp>
        <p:nvSpPr>
          <p:cNvPr id="2" name="Title 1"/>
          <p:cNvSpPr>
            <a:spLocks noGrp="1"/>
          </p:cNvSpPr>
          <p:nvPr>
            <p:ph type="ctrTitle" hasCustomPrompt="1"/>
          </p:nvPr>
        </p:nvSpPr>
        <p:spPr>
          <a:xfrm>
            <a:off x="685800" y="5867400"/>
            <a:ext cx="7772400" cy="457199"/>
          </a:xfrm>
        </p:spPr>
        <p:txBody>
          <a:bodyPr/>
          <a:lstStyle>
            <a:lvl1pPr>
              <a:defRPr>
                <a:solidFill>
                  <a:srgbClr val="92D050"/>
                </a:solidFill>
              </a:defRPr>
            </a:lvl1pPr>
          </a:lstStyle>
          <a:p>
            <a:r>
              <a:rPr lang="en-US" dirty="0" smtClean="0"/>
              <a:t>TITLE</a:t>
            </a:r>
            <a:endParaRPr lang="en-US" dirty="0"/>
          </a:p>
        </p:txBody>
      </p:sp>
      <p:sp>
        <p:nvSpPr>
          <p:cNvPr id="3" name="Subtitle 2"/>
          <p:cNvSpPr>
            <a:spLocks noGrp="1"/>
          </p:cNvSpPr>
          <p:nvPr>
            <p:ph type="subTitle" idx="1" hasCustomPrompt="1"/>
          </p:nvPr>
        </p:nvSpPr>
        <p:spPr>
          <a:xfrm>
            <a:off x="1371600" y="6324600"/>
            <a:ext cx="6400800" cy="304800"/>
          </a:xfrm>
        </p:spPr>
        <p:txBody>
          <a:bodyPr>
            <a:normAutofit/>
          </a:bodyPr>
          <a:lstStyle>
            <a:lvl1pPr marL="0" indent="0" algn="ctr">
              <a:buNone/>
              <a:defRPr sz="180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AND A SUBTITLE</a:t>
            </a:r>
            <a:endParaRPr lang="en-US" dirty="0"/>
          </a:p>
        </p:txBody>
      </p:sp>
    </p:spTree>
    <p:extLst>
      <p:ext uri="{BB962C8B-B14F-4D97-AF65-F5344CB8AC3E}">
        <p14:creationId xmlns:p14="http://schemas.microsoft.com/office/powerpoint/2010/main" xmlns="" val="172191110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xmlns="" val="79146694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itle 1"/>
          <p:cNvSpPr>
            <a:spLocks noGrp="1"/>
          </p:cNvSpPr>
          <p:nvPr>
            <p:ph type="title"/>
          </p:nvPr>
        </p:nvSpPr>
        <p:spPr>
          <a:xfrm>
            <a:off x="457200" y="457200"/>
            <a:ext cx="8229600" cy="533400"/>
          </a:xfrm>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57200" y="1600200"/>
            <a:ext cx="4038600" cy="4876800"/>
          </a:xfrm>
        </p:spPr>
        <p:txBody>
          <a:bodyPr/>
          <a:lstStyle>
            <a:lvl1pPr marL="342900" indent="-342900">
              <a:buFont typeface="Wingdings" pitchFamily="2" charset="2"/>
              <a:buChar char="§"/>
              <a:defRPr sz="2800"/>
            </a:lvl1pPr>
            <a:lvl2pPr>
              <a:defRPr sz="2400"/>
            </a:lvl2pPr>
            <a:lvl3pPr marL="1143000" indent="-228600">
              <a:buFont typeface="Wingdings" pitchFamily="2" charset="2"/>
              <a:buChar cha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3"/>
          <p:cNvSpPr>
            <a:spLocks noGrp="1"/>
          </p:cNvSpPr>
          <p:nvPr>
            <p:ph sz="half" idx="2"/>
          </p:nvPr>
        </p:nvSpPr>
        <p:spPr>
          <a:xfrm>
            <a:off x="4648200" y="1600201"/>
            <a:ext cx="4038600" cy="2743200"/>
          </a:xfrm>
        </p:spPr>
        <p:txBody>
          <a:bodyPr/>
          <a:lstStyle>
            <a:lvl1pPr marL="342900" indent="-342900">
              <a:buFont typeface="Wingdings" pitchFamily="2" charset="2"/>
              <a:buChar char="§"/>
              <a:defRPr sz="2800"/>
            </a:lvl1pPr>
            <a:lvl2pPr>
              <a:defRPr sz="2400"/>
            </a:lvl2pPr>
            <a:lvl3pPr marL="1143000" indent="-228600">
              <a:buFont typeface="Wingdings" pitchFamily="2" charset="2"/>
              <a:buChar cha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ubtitle 2"/>
          <p:cNvSpPr>
            <a:spLocks noGrp="1"/>
          </p:cNvSpPr>
          <p:nvPr>
            <p:ph type="subTitle" idx="10" hasCustomPrompt="1"/>
          </p:nvPr>
        </p:nvSpPr>
        <p:spPr>
          <a:xfrm>
            <a:off x="1371600" y="990600"/>
            <a:ext cx="6400800" cy="304800"/>
          </a:xfrm>
        </p:spPr>
        <p:txBody>
          <a:bodyPr>
            <a:normAutofit/>
          </a:bodyPr>
          <a:lstStyle>
            <a:lvl1pPr marL="0" indent="0" algn="ctr">
              <a:buNone/>
              <a:defRPr sz="180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AND A SUBTITLE</a:t>
            </a:r>
            <a:endParaRPr lang="en-US" dirty="0"/>
          </a:p>
        </p:txBody>
      </p:sp>
      <p:sp>
        <p:nvSpPr>
          <p:cNvPr id="9" name="Content Placeholder 3"/>
          <p:cNvSpPr>
            <a:spLocks noGrp="1"/>
          </p:cNvSpPr>
          <p:nvPr>
            <p:ph sz="half" idx="11"/>
          </p:nvPr>
        </p:nvSpPr>
        <p:spPr>
          <a:xfrm>
            <a:off x="4648200" y="4495800"/>
            <a:ext cx="4038600" cy="1981200"/>
          </a:xfrm>
        </p:spPr>
        <p:txBody>
          <a:bodyPr/>
          <a:lstStyle>
            <a:lvl1pPr marL="342900" indent="-342900">
              <a:buFont typeface="Wingdings" pitchFamily="2" charset="2"/>
              <a:buChar char="§"/>
              <a:defRPr sz="2000"/>
            </a:lvl1pPr>
            <a:lvl2pPr>
              <a:defRPr sz="2000"/>
            </a:lvl2pPr>
            <a:lvl3pPr marL="1143000" indent="-228600">
              <a:buFont typeface="Wingdings" pitchFamily="2" charset="2"/>
              <a:buChar cha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269242017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userDrawn="1"/>
        </p:nvSpPr>
        <p:spPr>
          <a:xfrm>
            <a:off x="-304800" y="381000"/>
            <a:ext cx="9982200" cy="1066800"/>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5" name="Title 1"/>
          <p:cNvSpPr>
            <a:spLocks noGrp="1"/>
          </p:cNvSpPr>
          <p:nvPr>
            <p:ph type="title"/>
          </p:nvPr>
        </p:nvSpPr>
        <p:spPr>
          <a:xfrm>
            <a:off x="457200" y="457200"/>
            <a:ext cx="8229600" cy="533400"/>
          </a:xfrm>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57200" y="1600200"/>
            <a:ext cx="4038600" cy="4876800"/>
          </a:xfrm>
        </p:spPr>
        <p:txBody>
          <a:bodyPr/>
          <a:lstStyle>
            <a:lvl1pPr marL="342900" indent="-342900">
              <a:buClr>
                <a:srgbClr val="92D050"/>
              </a:buClr>
              <a:buFont typeface="Wingdings" pitchFamily="2" charset="2"/>
              <a:buChar char="§"/>
              <a:defRPr sz="2800">
                <a:solidFill>
                  <a:schemeClr val="tx1"/>
                </a:solidFill>
              </a:defRPr>
            </a:lvl1pPr>
            <a:lvl2pPr marL="742950" indent="-285750">
              <a:buClr>
                <a:srgbClr val="92D050"/>
              </a:buClr>
              <a:buFont typeface="Arial" pitchFamily="34" charset="0"/>
              <a:buChar char="•"/>
              <a:defRPr sz="2400">
                <a:solidFill>
                  <a:schemeClr val="tx1"/>
                </a:solidFill>
              </a:defRPr>
            </a:lvl2pPr>
            <a:lvl3pPr marL="1143000" indent="-228600">
              <a:buClr>
                <a:srgbClr val="92D050"/>
              </a:buClr>
              <a:buFont typeface="Wingdings" pitchFamily="2" charset="2"/>
              <a:buChar char="§"/>
              <a:defRPr sz="2000">
                <a:solidFill>
                  <a:schemeClr val="tx1"/>
                </a:solidFill>
              </a:defRPr>
            </a:lvl3pPr>
            <a:lvl4pPr marL="1600200" indent="-228600">
              <a:buClr>
                <a:srgbClr val="92D050"/>
              </a:buClr>
              <a:buFont typeface="Arial" pitchFamily="34" charset="0"/>
              <a:buChar char="•"/>
              <a:defRPr sz="1800">
                <a:solidFill>
                  <a:schemeClr val="tx1"/>
                </a:solidFill>
              </a:defRPr>
            </a:lvl4pPr>
            <a:lvl5pPr>
              <a:buClr>
                <a:srgbClr val="92D050"/>
              </a:buClr>
              <a:defRPr sz="1800">
                <a:solidFill>
                  <a:schemeClr val="tx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3"/>
          <p:cNvSpPr>
            <a:spLocks noGrp="1"/>
          </p:cNvSpPr>
          <p:nvPr>
            <p:ph sz="half" idx="2"/>
          </p:nvPr>
        </p:nvSpPr>
        <p:spPr>
          <a:xfrm>
            <a:off x="4648200" y="1600201"/>
            <a:ext cx="4038600" cy="2743200"/>
          </a:xfrm>
        </p:spPr>
        <p:txBody>
          <a:bodyPr/>
          <a:lstStyle>
            <a:lvl1pPr marL="342900" indent="-342900">
              <a:buClr>
                <a:srgbClr val="92D050"/>
              </a:buClr>
              <a:buFont typeface="Wingdings" pitchFamily="2" charset="2"/>
              <a:buChar char="§"/>
              <a:defRPr sz="2800">
                <a:solidFill>
                  <a:schemeClr val="tx1"/>
                </a:solidFill>
              </a:defRPr>
            </a:lvl1pPr>
            <a:lvl2pPr marL="742950" indent="-285750">
              <a:buClr>
                <a:srgbClr val="92D050"/>
              </a:buClr>
              <a:buFont typeface="Arial" pitchFamily="34" charset="0"/>
              <a:buChar char="•"/>
              <a:defRPr sz="2400">
                <a:solidFill>
                  <a:schemeClr val="tx1"/>
                </a:solidFill>
              </a:defRPr>
            </a:lvl2pPr>
            <a:lvl3pPr marL="1143000" indent="-228600">
              <a:buClr>
                <a:srgbClr val="92D050"/>
              </a:buClr>
              <a:buFont typeface="Wingdings" pitchFamily="2" charset="2"/>
              <a:buChar char="§"/>
              <a:defRPr sz="2000">
                <a:solidFill>
                  <a:schemeClr val="tx1"/>
                </a:solidFill>
              </a:defRPr>
            </a:lvl3pPr>
            <a:lvl4pPr marL="1600200" indent="-228600">
              <a:buClr>
                <a:srgbClr val="92D050"/>
              </a:buClr>
              <a:buFont typeface="Arial" pitchFamily="34" charset="0"/>
              <a:buChar char="•"/>
              <a:defRPr sz="1800">
                <a:solidFill>
                  <a:schemeClr val="tx1"/>
                </a:solidFill>
              </a:defRPr>
            </a:lvl4pPr>
            <a:lvl5pPr>
              <a:buClr>
                <a:srgbClr val="92D050"/>
              </a:buClr>
              <a:defRPr sz="1800">
                <a:solidFill>
                  <a:schemeClr val="tx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ubtitle 2"/>
          <p:cNvSpPr>
            <a:spLocks noGrp="1"/>
          </p:cNvSpPr>
          <p:nvPr>
            <p:ph type="subTitle" idx="10" hasCustomPrompt="1"/>
          </p:nvPr>
        </p:nvSpPr>
        <p:spPr>
          <a:xfrm>
            <a:off x="1371600" y="990600"/>
            <a:ext cx="6400800" cy="304800"/>
          </a:xfrm>
        </p:spPr>
        <p:txBody>
          <a:bodyPr>
            <a:normAutofit/>
          </a:bodyPr>
          <a:lstStyle>
            <a:lvl1pPr marL="0" indent="0" algn="ctr">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AND A SUBTITLE</a:t>
            </a:r>
            <a:endParaRPr lang="en-US" dirty="0"/>
          </a:p>
        </p:txBody>
      </p:sp>
      <p:sp>
        <p:nvSpPr>
          <p:cNvPr id="9" name="Content Placeholder 3"/>
          <p:cNvSpPr>
            <a:spLocks noGrp="1"/>
          </p:cNvSpPr>
          <p:nvPr>
            <p:ph sz="half" idx="11"/>
          </p:nvPr>
        </p:nvSpPr>
        <p:spPr>
          <a:xfrm>
            <a:off x="4648200" y="4495800"/>
            <a:ext cx="4038600" cy="1981200"/>
          </a:xfrm>
        </p:spPr>
        <p:txBody>
          <a:bodyPr/>
          <a:lstStyle>
            <a:lvl1pPr marL="342900" indent="-342900">
              <a:buClr>
                <a:srgbClr val="92D050"/>
              </a:buClr>
              <a:buFont typeface="Wingdings" pitchFamily="2" charset="2"/>
              <a:buChar char="§"/>
              <a:defRPr sz="2000">
                <a:solidFill>
                  <a:schemeClr val="tx1"/>
                </a:solidFill>
              </a:defRPr>
            </a:lvl1pPr>
            <a:lvl2pPr marL="742950" indent="-285750">
              <a:buClr>
                <a:srgbClr val="92D050"/>
              </a:buClr>
              <a:buFont typeface="Arial" pitchFamily="34" charset="0"/>
              <a:buChar char="•"/>
              <a:defRPr sz="2000">
                <a:solidFill>
                  <a:schemeClr val="tx1"/>
                </a:solidFill>
              </a:defRPr>
            </a:lvl2pPr>
            <a:lvl3pPr marL="1143000" indent="-228600">
              <a:buClr>
                <a:srgbClr val="92D050"/>
              </a:buClr>
              <a:buFont typeface="Wingdings" pitchFamily="2" charset="2"/>
              <a:buChar char="§"/>
              <a:defRPr sz="2000">
                <a:solidFill>
                  <a:schemeClr val="tx1"/>
                </a:solidFill>
              </a:defRPr>
            </a:lvl3pPr>
            <a:lvl4pPr marL="1600200" indent="-228600">
              <a:buClr>
                <a:srgbClr val="92D050"/>
              </a:buClr>
              <a:buFont typeface="Arial" pitchFamily="34" charset="0"/>
              <a:buChar char="•"/>
              <a:defRPr sz="1800">
                <a:solidFill>
                  <a:schemeClr val="tx1"/>
                </a:solidFill>
              </a:defRPr>
            </a:lvl4pPr>
            <a:lvl5pPr>
              <a:buClr>
                <a:srgbClr val="92D050"/>
              </a:buClr>
              <a:defRPr sz="1800">
                <a:solidFill>
                  <a:schemeClr val="tx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214570175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2895600" cy="609600"/>
          </a:xfrm>
        </p:spPr>
        <p:txBody>
          <a:bodyPr anchor="b"/>
          <a:lstStyle>
            <a:lvl1pPr algn="l">
              <a:defRPr sz="2000" b="1"/>
            </a:lvl1pPr>
          </a:lstStyle>
          <a:p>
            <a:r>
              <a:rPr lang="en-US" dirty="0" smtClean="0"/>
              <a:t>Click to edit Master title style</a:t>
            </a:r>
            <a:endParaRPr lang="en-US" dirty="0"/>
          </a:p>
        </p:txBody>
      </p:sp>
      <p:sp>
        <p:nvSpPr>
          <p:cNvPr id="3" name="Content Placeholder 2"/>
          <p:cNvSpPr>
            <a:spLocks noGrp="1"/>
          </p:cNvSpPr>
          <p:nvPr>
            <p:ph idx="1"/>
          </p:nvPr>
        </p:nvSpPr>
        <p:spPr>
          <a:xfrm>
            <a:off x="4419600" y="533400"/>
            <a:ext cx="4267200" cy="6096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685800" y="1435100"/>
            <a:ext cx="3657600" cy="51943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xmlns="" val="1612170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solidFill>
                  <a:schemeClr val="bg1"/>
                </a:solidFill>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1600200" y="304800"/>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FFAFB3F6-6A75-4BED-BD37-8D56F1C3E28D}" type="slidenum">
              <a:rPr lang="en-US" smtClean="0"/>
              <a:pPr/>
              <a:t>‹#›</a:t>
            </a:fld>
            <a:endParaRPr lang="en-US"/>
          </a:p>
        </p:txBody>
      </p:sp>
    </p:spTree>
    <p:extLst>
      <p:ext uri="{BB962C8B-B14F-4D97-AF65-F5344CB8AC3E}">
        <p14:creationId xmlns:p14="http://schemas.microsoft.com/office/powerpoint/2010/main" xmlns="" val="103692274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33733834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6126162"/>
          </a:xfrm>
        </p:spPr>
        <p:txBody>
          <a:bodyPr vert="eaVert"/>
          <a:lstStyle>
            <a:lvl1pPr>
              <a:defRPr>
                <a:solidFill>
                  <a:schemeClr val="bg1"/>
                </a:solidFill>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6126162"/>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338019229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NEE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81000" y="1524000"/>
            <a:ext cx="6400800" cy="1752600"/>
          </a:xfrm>
        </p:spPr>
        <p:txBody>
          <a:bodyPr/>
          <a:lstStyle>
            <a:lvl1pPr marL="0" indent="0" algn="l">
              <a:buNone/>
              <a:defRPr baseline="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1"/>
          <p:cNvSpPr>
            <a:spLocks noGrp="1"/>
          </p:cNvSpPr>
          <p:nvPr>
            <p:ph type="title"/>
          </p:nvPr>
        </p:nvSpPr>
        <p:spPr>
          <a:xfrm>
            <a:off x="-152400" y="274638"/>
            <a:ext cx="9448800" cy="1143000"/>
          </a:xfrm>
        </p:spPr>
        <p:txBody>
          <a:bodyPr/>
          <a:lstStyle/>
          <a:p>
            <a:r>
              <a:rPr lang="en-US" dirty="0" smtClean="0"/>
              <a:t>Click to edit Master title style</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solidFill>
                  <a:srgbClr val="7F7F7F"/>
                </a:solidFill>
              </a:defRPr>
            </a:lvl1pPr>
          </a:lstStyle>
          <a:p>
            <a:pPr>
              <a:defRPr/>
            </a:pPr>
            <a:endParaRPr lang="en-US"/>
          </a:p>
        </p:txBody>
      </p:sp>
      <p:sp>
        <p:nvSpPr>
          <p:cNvPr id="5" name="Footer Placeholder 4"/>
          <p:cNvSpPr>
            <a:spLocks noGrp="1"/>
          </p:cNvSpPr>
          <p:nvPr>
            <p:ph type="ftr" sz="quarter" idx="11"/>
          </p:nvPr>
        </p:nvSpPr>
        <p:spPr>
          <a:xfrm>
            <a:off x="2743200" y="6356350"/>
            <a:ext cx="3733800" cy="365125"/>
          </a:xfrm>
          <a:prstGeom prst="rect">
            <a:avLst/>
          </a:prstGeom>
        </p:spPr>
        <p:txBody>
          <a:bodyPr/>
          <a:lstStyle>
            <a:lvl1pPr>
              <a:defRPr baseline="0">
                <a:solidFill>
                  <a:schemeClr val="tx1">
                    <a:lumMod val="50000"/>
                    <a:lumOff val="50000"/>
                  </a:schemeClr>
                </a:solidFill>
              </a:defRPr>
            </a:lvl1pPr>
          </a:lstStyle>
          <a:p>
            <a:pPr>
              <a:defRPr/>
            </a:pPr>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solidFill>
                  <a:srgbClr val="7F7F7F"/>
                </a:solidFill>
              </a:defRPr>
            </a:lvl1pPr>
          </a:lstStyle>
          <a:p>
            <a:pPr>
              <a:defRPr/>
            </a:pPr>
            <a:fld id="{E4613E92-8699-4040-B65E-9B2862EED24A}" type="slidenum">
              <a:rPr lang="en-US"/>
              <a:pPr>
                <a:defRPr/>
              </a:pPr>
              <a:t>‹#›</a:t>
            </a:fld>
            <a:endParaRPr lang="en-US"/>
          </a:p>
        </p:txBody>
      </p:sp>
    </p:spTree>
    <p:extLst>
      <p:ext uri="{BB962C8B-B14F-4D97-AF65-F5344CB8AC3E}">
        <p14:creationId xmlns:p14="http://schemas.microsoft.com/office/powerpoint/2010/main" xmlns="" val="32821510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US"/>
          </a:p>
        </p:txBody>
      </p:sp>
      <p:sp>
        <p:nvSpPr>
          <p:cNvPr id="3" name="Footer Placeholder 4"/>
          <p:cNvSpPr>
            <a:spLocks noGrp="1"/>
          </p:cNvSpPr>
          <p:nvPr>
            <p:ph type="ftr" sz="quarter" idx="11"/>
          </p:nvPr>
        </p:nvSpPr>
        <p:spPr>
          <a:xfrm>
            <a:off x="2743200" y="6356350"/>
            <a:ext cx="3733800" cy="365125"/>
          </a:xfrm>
          <a:prstGeom prst="rect">
            <a:avLst/>
          </a:prstGeom>
        </p:spPr>
        <p:txBody>
          <a:bodyPr/>
          <a:lstStyle>
            <a:lvl1pPr>
              <a:defRPr/>
            </a:lvl1pPr>
          </a:lstStyle>
          <a:p>
            <a:pPr>
              <a:defRPr/>
            </a:pPr>
            <a:endParaRPr lang="en-US" dirty="0"/>
          </a:p>
        </p:txBody>
      </p:sp>
      <p:sp>
        <p:nvSpPr>
          <p:cNvPr id="4"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490435E3-BC1D-4821-9D25-AA82427599A4}" type="slidenum">
              <a:rPr lang="en-US"/>
              <a:pPr>
                <a:defRPr/>
              </a:pPr>
              <a:t>‹#›</a:t>
            </a:fld>
            <a:endParaRPr lang="en-US"/>
          </a:p>
        </p:txBody>
      </p:sp>
    </p:spTree>
    <p:extLst>
      <p:ext uri="{BB962C8B-B14F-4D97-AF65-F5344CB8AC3E}">
        <p14:creationId xmlns:p14="http://schemas.microsoft.com/office/powerpoint/2010/main" xmlns="" val="10800032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US"/>
          </a:p>
        </p:txBody>
      </p:sp>
      <p:sp>
        <p:nvSpPr>
          <p:cNvPr id="5" name="Footer Placeholder 4"/>
          <p:cNvSpPr>
            <a:spLocks noGrp="1"/>
          </p:cNvSpPr>
          <p:nvPr>
            <p:ph type="ftr" sz="quarter" idx="11"/>
          </p:nvPr>
        </p:nvSpPr>
        <p:spPr>
          <a:xfrm>
            <a:off x="2743200" y="6356350"/>
            <a:ext cx="3733800" cy="365125"/>
          </a:xfrm>
          <a:prstGeom prst="rect">
            <a:avLst/>
          </a:prstGeom>
        </p:spPr>
        <p:txBody>
          <a:bodyPr/>
          <a:lstStyle>
            <a:lvl1pPr>
              <a:defRPr/>
            </a:lvl1pPr>
          </a:lstStyle>
          <a:p>
            <a:pPr>
              <a:defRPr/>
            </a:pPr>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91B7B73C-B90D-44CA-990C-35CEA4D49E53}" type="slidenum">
              <a:rPr lang="en-US"/>
              <a:pPr>
                <a:defRPr/>
              </a:pPr>
              <a:t>‹#›</a:t>
            </a:fld>
            <a:endParaRPr lang="en-US"/>
          </a:p>
        </p:txBody>
      </p:sp>
    </p:spTree>
    <p:extLst>
      <p:ext uri="{BB962C8B-B14F-4D97-AF65-F5344CB8AC3E}">
        <p14:creationId xmlns:p14="http://schemas.microsoft.com/office/powerpoint/2010/main" xmlns="" val="762185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600" y="457200"/>
            <a:ext cx="7772400" cy="457199"/>
          </a:xfrm>
        </p:spPr>
        <p:txBody>
          <a:bodyPr/>
          <a:lstStyle>
            <a:lvl1pPr>
              <a:defRPr>
                <a:solidFill>
                  <a:srgbClr val="92D050"/>
                </a:solidFill>
              </a:defRPr>
            </a:lvl1pPr>
          </a:lstStyle>
          <a:p>
            <a:r>
              <a:rPr lang="en-US" dirty="0" smtClean="0"/>
              <a:t>TITLE</a:t>
            </a:r>
            <a:endParaRPr lang="en-US" dirty="0"/>
          </a:p>
        </p:txBody>
      </p:sp>
      <p:sp>
        <p:nvSpPr>
          <p:cNvPr id="3" name="Subtitle 2"/>
          <p:cNvSpPr>
            <a:spLocks noGrp="1"/>
          </p:cNvSpPr>
          <p:nvPr>
            <p:ph type="subTitle" idx="1" hasCustomPrompt="1"/>
          </p:nvPr>
        </p:nvSpPr>
        <p:spPr>
          <a:xfrm>
            <a:off x="1295400" y="914400"/>
            <a:ext cx="6400800" cy="304800"/>
          </a:xfrm>
        </p:spPr>
        <p:txBody>
          <a:bodyPr>
            <a:normAutofit/>
          </a:bodyPr>
          <a:lstStyle>
            <a:lvl1pPr marL="0" indent="0" algn="ctr">
              <a:buNone/>
              <a:defRPr sz="180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AND A SUBTITLE</a:t>
            </a:r>
            <a:endParaRPr lang="en-US" dirty="0"/>
          </a:p>
        </p:txBody>
      </p:sp>
      <p:sp>
        <p:nvSpPr>
          <p:cNvPr id="7" name="Content Placeholder 2"/>
          <p:cNvSpPr>
            <a:spLocks noGrp="1"/>
          </p:cNvSpPr>
          <p:nvPr>
            <p:ph sz="half" idx="10"/>
          </p:nvPr>
        </p:nvSpPr>
        <p:spPr>
          <a:xfrm>
            <a:off x="-76200" y="1676400"/>
            <a:ext cx="9372600" cy="4876800"/>
          </a:xfrm>
        </p:spPr>
        <p:txBody>
          <a:bodyPr/>
          <a:lstStyle>
            <a:lvl1pPr marL="0" indent="0">
              <a:buNone/>
              <a:defRPr sz="2800">
                <a:solidFill>
                  <a:schemeClr val="tx1"/>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endParaRPr lang="en-US" dirty="0"/>
          </a:p>
        </p:txBody>
      </p:sp>
    </p:spTree>
    <p:extLst>
      <p:ext uri="{BB962C8B-B14F-4D97-AF65-F5344CB8AC3E}">
        <p14:creationId xmlns:p14="http://schemas.microsoft.com/office/powerpoint/2010/main" xmlns="" val="313954926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NEED">
    <p:spTree>
      <p:nvGrpSpPr>
        <p:cNvPr id="1" name=""/>
        <p:cNvGrpSpPr/>
        <p:nvPr/>
      </p:nvGrpSpPr>
      <p:grpSpPr>
        <a:xfrm>
          <a:off x="0" y="0"/>
          <a:ext cx="0" cy="0"/>
          <a:chOff x="0" y="0"/>
          <a:chExt cx="0" cy="0"/>
        </a:xfrm>
      </p:grpSpPr>
      <p:sp>
        <p:nvSpPr>
          <p:cNvPr id="10" name="Title 1"/>
          <p:cNvSpPr>
            <a:spLocks noGrp="1"/>
          </p:cNvSpPr>
          <p:nvPr>
            <p:ph type="title"/>
          </p:nvPr>
        </p:nvSpPr>
        <p:spPr>
          <a:xfrm>
            <a:off x="-152400" y="274638"/>
            <a:ext cx="9448800" cy="1143000"/>
          </a:xfrm>
        </p:spPr>
        <p:txBody>
          <a:bodyPr anchor="t" anchorCtr="0"/>
          <a:lstStyle/>
          <a:p>
            <a:r>
              <a:rPr lang="en-US" dirty="0" smtClean="0"/>
              <a:t>Click to edit Master title style</a:t>
            </a:r>
            <a:endParaRPr lang="en-US" dirty="0"/>
          </a:p>
        </p:txBody>
      </p:sp>
      <p:sp>
        <p:nvSpPr>
          <p:cNvPr id="3" name="Subtitle 2"/>
          <p:cNvSpPr>
            <a:spLocks noGrp="1"/>
          </p:cNvSpPr>
          <p:nvPr>
            <p:ph type="subTitle" idx="1"/>
          </p:nvPr>
        </p:nvSpPr>
        <p:spPr>
          <a:xfrm>
            <a:off x="381000" y="838200"/>
            <a:ext cx="6400800" cy="762000"/>
          </a:xfrm>
        </p:spPr>
        <p:txBody>
          <a:bodyPr>
            <a:normAutofit/>
          </a:bodyPr>
          <a:lstStyle>
            <a:lvl1pPr marL="0" indent="0" algn="l">
              <a:buNone/>
              <a:defRPr sz="2800" b="1" baseline="0">
                <a:solidFill>
                  <a:srgbClr val="D8DE9E"/>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1" name="Content Placeholder 2"/>
          <p:cNvSpPr>
            <a:spLocks noGrp="1"/>
          </p:cNvSpPr>
          <p:nvPr>
            <p:ph idx="13"/>
          </p:nvPr>
        </p:nvSpPr>
        <p:spPr>
          <a:xfrm>
            <a:off x="457200" y="1600200"/>
            <a:ext cx="8229600" cy="4525963"/>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3"/>
          <p:cNvSpPr>
            <a:spLocks noGrp="1"/>
          </p:cNvSpPr>
          <p:nvPr>
            <p:ph type="dt" sz="half" idx="14"/>
          </p:nvPr>
        </p:nvSpPr>
        <p:spPr>
          <a:xfrm>
            <a:off x="457200" y="6356350"/>
            <a:ext cx="2133600" cy="365125"/>
          </a:xfrm>
          <a:prstGeom prst="rect">
            <a:avLst/>
          </a:prstGeom>
        </p:spPr>
        <p:txBody>
          <a:bodyPr/>
          <a:lstStyle>
            <a:lvl1pPr>
              <a:defRPr>
                <a:solidFill>
                  <a:srgbClr val="7F7F7F"/>
                </a:solidFill>
              </a:defRPr>
            </a:lvl1pPr>
          </a:lstStyle>
          <a:p>
            <a:pPr>
              <a:defRPr/>
            </a:pPr>
            <a:endParaRPr lang="en-US"/>
          </a:p>
        </p:txBody>
      </p:sp>
      <p:sp>
        <p:nvSpPr>
          <p:cNvPr id="6" name="Footer Placeholder 4"/>
          <p:cNvSpPr>
            <a:spLocks noGrp="1"/>
          </p:cNvSpPr>
          <p:nvPr>
            <p:ph type="ftr" sz="quarter" idx="15"/>
          </p:nvPr>
        </p:nvSpPr>
        <p:spPr>
          <a:xfrm>
            <a:off x="2743200" y="6356350"/>
            <a:ext cx="3733800" cy="365125"/>
          </a:xfrm>
          <a:prstGeom prst="rect">
            <a:avLst/>
          </a:prstGeom>
        </p:spPr>
        <p:txBody>
          <a:bodyPr/>
          <a:lstStyle>
            <a:lvl1pPr>
              <a:defRPr baseline="0">
                <a:solidFill>
                  <a:schemeClr val="tx1">
                    <a:lumMod val="50000"/>
                    <a:lumOff val="50000"/>
                  </a:schemeClr>
                </a:solidFill>
              </a:defRPr>
            </a:lvl1pPr>
          </a:lstStyle>
          <a:p>
            <a:pPr>
              <a:defRPr/>
            </a:pPr>
            <a:endParaRPr lang="en-US" dirty="0"/>
          </a:p>
        </p:txBody>
      </p:sp>
      <p:sp>
        <p:nvSpPr>
          <p:cNvPr id="7" name="Slide Number Placeholder 5"/>
          <p:cNvSpPr>
            <a:spLocks noGrp="1"/>
          </p:cNvSpPr>
          <p:nvPr>
            <p:ph type="sldNum" sz="quarter" idx="16"/>
          </p:nvPr>
        </p:nvSpPr>
        <p:spPr>
          <a:xfrm>
            <a:off x="6553200" y="6356350"/>
            <a:ext cx="2133600" cy="365125"/>
          </a:xfrm>
          <a:prstGeom prst="rect">
            <a:avLst/>
          </a:prstGeom>
        </p:spPr>
        <p:txBody>
          <a:bodyPr/>
          <a:lstStyle>
            <a:lvl1pPr>
              <a:defRPr>
                <a:solidFill>
                  <a:srgbClr val="7F7F7F"/>
                </a:solidFill>
              </a:defRPr>
            </a:lvl1pPr>
          </a:lstStyle>
          <a:p>
            <a:pPr>
              <a:defRPr/>
            </a:pPr>
            <a:fld id="{CE7C4C55-DF8E-4C5E-91B5-4FCDE330A239}" type="slidenum">
              <a:rPr lang="en-US"/>
              <a:pPr>
                <a:defRPr/>
              </a:pPr>
              <a:t>‹#›</a:t>
            </a:fld>
            <a:endParaRPr lang="en-US"/>
          </a:p>
        </p:txBody>
      </p:sp>
    </p:spTree>
    <p:extLst>
      <p:ext uri="{BB962C8B-B14F-4D97-AF65-F5344CB8AC3E}">
        <p14:creationId xmlns:p14="http://schemas.microsoft.com/office/powerpoint/2010/main" xmlns="" val="33519738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cSld name="2_Two Content">
    <p:spTree>
      <p:nvGrpSpPr>
        <p:cNvPr id="1" name=""/>
        <p:cNvGrpSpPr/>
        <p:nvPr/>
      </p:nvGrpSpPr>
      <p:grpSpPr>
        <a:xfrm>
          <a:off x="0" y="0"/>
          <a:ext cx="0" cy="0"/>
          <a:chOff x="0" y="0"/>
          <a:chExt cx="0" cy="0"/>
        </a:xfrm>
      </p:grpSpPr>
      <p:cxnSp>
        <p:nvCxnSpPr>
          <p:cNvPr id="5" name="Straight Connector 4"/>
          <p:cNvCxnSpPr/>
          <p:nvPr userDrawn="1"/>
        </p:nvCxnSpPr>
        <p:spPr>
          <a:xfrm rot="5400000">
            <a:off x="2361407" y="3886994"/>
            <a:ext cx="4572000" cy="1587"/>
          </a:xfrm>
          <a:prstGeom prst="line">
            <a:avLst/>
          </a:prstGeom>
          <a:ln w="6350">
            <a:solidFill>
              <a:srgbClr val="C0C0C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rot="5400000">
            <a:off x="2209007" y="3885406"/>
            <a:ext cx="4572000" cy="1587"/>
          </a:xfrm>
          <a:prstGeom prst="line">
            <a:avLst/>
          </a:prstGeom>
          <a:ln w="6350">
            <a:solidFill>
              <a:srgbClr val="C0C0C0"/>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solidFill>
                  <a:schemeClr val="tx1">
                    <a:lumMod val="85000"/>
                    <a:lumOff val="15000"/>
                  </a:schemeClr>
                </a:solidFill>
                <a:latin typeface="Franklin Gothic Book" pitchFamily="34" charset="0"/>
              </a:defRPr>
            </a:lvl1pPr>
            <a:lvl2pPr>
              <a:defRPr sz="2400">
                <a:solidFill>
                  <a:schemeClr val="tx1">
                    <a:lumMod val="85000"/>
                    <a:lumOff val="15000"/>
                  </a:schemeClr>
                </a:solidFill>
                <a:latin typeface="Franklin Gothic Book" pitchFamily="34" charset="0"/>
              </a:defRPr>
            </a:lvl2pPr>
            <a:lvl3pPr>
              <a:defRPr sz="2000">
                <a:solidFill>
                  <a:schemeClr val="tx1">
                    <a:lumMod val="85000"/>
                    <a:lumOff val="15000"/>
                  </a:schemeClr>
                </a:solidFill>
                <a:latin typeface="Franklin Gothic Book" pitchFamily="34" charset="0"/>
              </a:defRPr>
            </a:lvl3pPr>
            <a:lvl4pPr>
              <a:defRPr sz="1800">
                <a:solidFill>
                  <a:schemeClr val="tx1">
                    <a:lumMod val="85000"/>
                    <a:lumOff val="15000"/>
                  </a:schemeClr>
                </a:solidFill>
                <a:latin typeface="Franklin Gothic Book" pitchFamily="34" charset="0"/>
              </a:defRPr>
            </a:lvl4pPr>
            <a:lvl5pPr>
              <a:defRPr sz="1800">
                <a:solidFill>
                  <a:schemeClr val="tx1">
                    <a:lumMod val="85000"/>
                    <a:lumOff val="15000"/>
                  </a:schemeClr>
                </a:solidFill>
                <a:latin typeface="Franklin Gothic Book"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solidFill>
                  <a:schemeClr val="tx1">
                    <a:lumMod val="85000"/>
                    <a:lumOff val="15000"/>
                  </a:schemeClr>
                </a:solidFill>
                <a:latin typeface="Franklin Gothic Book" pitchFamily="34" charset="0"/>
              </a:defRPr>
            </a:lvl1pPr>
            <a:lvl2pPr>
              <a:defRPr sz="2400">
                <a:solidFill>
                  <a:schemeClr val="tx1">
                    <a:lumMod val="85000"/>
                    <a:lumOff val="15000"/>
                  </a:schemeClr>
                </a:solidFill>
                <a:latin typeface="Franklin Gothic Book" pitchFamily="34" charset="0"/>
              </a:defRPr>
            </a:lvl2pPr>
            <a:lvl3pPr>
              <a:defRPr sz="2000">
                <a:solidFill>
                  <a:schemeClr val="tx1">
                    <a:lumMod val="85000"/>
                    <a:lumOff val="15000"/>
                  </a:schemeClr>
                </a:solidFill>
                <a:latin typeface="Franklin Gothic Book" pitchFamily="34" charset="0"/>
              </a:defRPr>
            </a:lvl3pPr>
            <a:lvl4pPr>
              <a:defRPr sz="1800">
                <a:solidFill>
                  <a:schemeClr val="tx1">
                    <a:lumMod val="85000"/>
                    <a:lumOff val="15000"/>
                  </a:schemeClr>
                </a:solidFill>
                <a:latin typeface="Franklin Gothic Book" pitchFamily="34" charset="0"/>
              </a:defRPr>
            </a:lvl4pPr>
            <a:lvl5pPr>
              <a:defRPr sz="1800">
                <a:solidFill>
                  <a:schemeClr val="tx1">
                    <a:lumMod val="85000"/>
                    <a:lumOff val="15000"/>
                  </a:schemeClr>
                </a:solidFill>
                <a:latin typeface="Franklin Gothic Book"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US"/>
          </a:p>
        </p:txBody>
      </p:sp>
      <p:sp>
        <p:nvSpPr>
          <p:cNvPr id="8" name="Footer Placeholder 5"/>
          <p:cNvSpPr>
            <a:spLocks noGrp="1"/>
          </p:cNvSpPr>
          <p:nvPr>
            <p:ph type="ftr" sz="quarter" idx="11"/>
          </p:nvPr>
        </p:nvSpPr>
        <p:spPr>
          <a:xfrm>
            <a:off x="2743200" y="6356350"/>
            <a:ext cx="3733800" cy="365125"/>
          </a:xfrm>
          <a:prstGeom prst="rect">
            <a:avLst/>
          </a:prstGeom>
        </p:spPr>
        <p:txBody>
          <a:bodyPr/>
          <a:lstStyle>
            <a:lvl1pPr>
              <a:defRPr/>
            </a:lvl1pPr>
          </a:lstStyle>
          <a:p>
            <a:pPr>
              <a:defRPr/>
            </a:pPr>
            <a:endParaRPr lang="en-US"/>
          </a:p>
        </p:txBody>
      </p:sp>
      <p:sp>
        <p:nvSpPr>
          <p:cNvPr id="9"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0CCC656D-80E9-49E7-B7CE-72DA04744626}" type="slidenum">
              <a:rPr lang="en-US"/>
              <a:pPr>
                <a:defRPr/>
              </a:pPr>
              <a:t>‹#›</a:t>
            </a:fld>
            <a:endParaRPr lang="en-US"/>
          </a:p>
        </p:txBody>
      </p:sp>
    </p:spTree>
    <p:extLst>
      <p:ext uri="{BB962C8B-B14F-4D97-AF65-F5344CB8AC3E}">
        <p14:creationId xmlns:p14="http://schemas.microsoft.com/office/powerpoint/2010/main" xmlns="" val="37856350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2313" y="2819400"/>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10" name="Title 1"/>
          <p:cNvSpPr>
            <a:spLocks noGrp="1"/>
          </p:cNvSpPr>
          <p:nvPr>
            <p:ph type="title"/>
          </p:nvPr>
        </p:nvSpPr>
        <p:spPr>
          <a:xfrm>
            <a:off x="-152400" y="4541838"/>
            <a:ext cx="9448800" cy="1143000"/>
          </a:xfrm>
        </p:spPr>
        <p:txBody>
          <a:bodyPr anchor="t" anchorCtr="0"/>
          <a:lstStyle/>
          <a:p>
            <a:r>
              <a:rPr lang="en-US" dirty="0" smtClean="0"/>
              <a:t>Click to edit Master title style</a:t>
            </a:r>
            <a:endParaRPr lang="en-US" dirty="0"/>
          </a:p>
        </p:txBody>
      </p:sp>
      <p:sp>
        <p:nvSpPr>
          <p:cNvPr id="11" name="Subtitle 2"/>
          <p:cNvSpPr>
            <a:spLocks noGrp="1"/>
          </p:cNvSpPr>
          <p:nvPr>
            <p:ph type="subTitle" idx="13"/>
          </p:nvPr>
        </p:nvSpPr>
        <p:spPr>
          <a:xfrm>
            <a:off x="381000" y="5105400"/>
            <a:ext cx="6400800" cy="762000"/>
          </a:xfrm>
        </p:spPr>
        <p:txBody>
          <a:bodyPr>
            <a:normAutofit/>
          </a:bodyPr>
          <a:lstStyle>
            <a:lvl1pPr marL="0" indent="0" algn="l">
              <a:buNone/>
              <a:defRPr sz="2800" b="1" baseline="0">
                <a:solidFill>
                  <a:srgbClr val="D8DE9E"/>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5" name="Date Placeholder 3"/>
          <p:cNvSpPr>
            <a:spLocks noGrp="1"/>
          </p:cNvSpPr>
          <p:nvPr>
            <p:ph type="dt" sz="half" idx="14"/>
          </p:nvPr>
        </p:nvSpPr>
        <p:spPr>
          <a:xfrm>
            <a:off x="457200" y="6356350"/>
            <a:ext cx="2133600" cy="365125"/>
          </a:xfrm>
          <a:prstGeom prst="rect">
            <a:avLst/>
          </a:prstGeom>
        </p:spPr>
        <p:txBody>
          <a:bodyPr/>
          <a:lstStyle>
            <a:lvl1pPr>
              <a:defRPr/>
            </a:lvl1pPr>
          </a:lstStyle>
          <a:p>
            <a:pPr>
              <a:defRPr/>
            </a:pPr>
            <a:endParaRPr lang="en-US"/>
          </a:p>
        </p:txBody>
      </p:sp>
      <p:sp>
        <p:nvSpPr>
          <p:cNvPr id="6" name="Footer Placeholder 4"/>
          <p:cNvSpPr>
            <a:spLocks noGrp="1"/>
          </p:cNvSpPr>
          <p:nvPr>
            <p:ph type="ftr" sz="quarter" idx="15"/>
          </p:nvPr>
        </p:nvSpPr>
        <p:spPr>
          <a:xfrm>
            <a:off x="2743200" y="6356350"/>
            <a:ext cx="3733800" cy="365125"/>
          </a:xfrm>
          <a:prstGeom prst="rect">
            <a:avLst/>
          </a:prstGeom>
        </p:spPr>
        <p:txBody>
          <a:bodyPr/>
          <a:lstStyle>
            <a:lvl1pPr>
              <a:defRPr/>
            </a:lvl1pPr>
          </a:lstStyle>
          <a:p>
            <a:pPr>
              <a:defRPr/>
            </a:pPr>
            <a:endParaRPr lang="en-US" dirty="0"/>
          </a:p>
        </p:txBody>
      </p:sp>
      <p:sp>
        <p:nvSpPr>
          <p:cNvPr id="7" name="Slide Number Placeholder 5"/>
          <p:cNvSpPr>
            <a:spLocks noGrp="1"/>
          </p:cNvSpPr>
          <p:nvPr>
            <p:ph type="sldNum" sz="quarter" idx="16"/>
          </p:nvPr>
        </p:nvSpPr>
        <p:spPr>
          <a:xfrm>
            <a:off x="6553200" y="6356350"/>
            <a:ext cx="2133600" cy="365125"/>
          </a:xfrm>
          <a:prstGeom prst="rect">
            <a:avLst/>
          </a:prstGeom>
        </p:spPr>
        <p:txBody>
          <a:bodyPr/>
          <a:lstStyle>
            <a:lvl1pPr>
              <a:defRPr/>
            </a:lvl1pPr>
          </a:lstStyle>
          <a:p>
            <a:pPr>
              <a:defRPr/>
            </a:pPr>
            <a:fld id="{5E67EAAC-E1D3-4506-9B33-F258BFB2E0C9}" type="slidenum">
              <a:rPr lang="en-US"/>
              <a:pPr>
                <a:defRPr/>
              </a:pPr>
              <a:t>‹#›</a:t>
            </a:fld>
            <a:endParaRPr lang="en-US"/>
          </a:p>
        </p:txBody>
      </p:sp>
    </p:spTree>
    <p:extLst>
      <p:ext uri="{BB962C8B-B14F-4D97-AF65-F5344CB8AC3E}">
        <p14:creationId xmlns:p14="http://schemas.microsoft.com/office/powerpoint/2010/main" xmlns="" val="21548926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cSld name="2_Comparison">
    <p:spTree>
      <p:nvGrpSpPr>
        <p:cNvPr id="1" name=""/>
        <p:cNvGrpSpPr/>
        <p:nvPr/>
      </p:nvGrpSpPr>
      <p:grpSpPr>
        <a:xfrm>
          <a:off x="0" y="0"/>
          <a:ext cx="0" cy="0"/>
          <a:chOff x="0" y="0"/>
          <a:chExt cx="0" cy="0"/>
        </a:xfrm>
      </p:grpSpPr>
      <p:cxnSp>
        <p:nvCxnSpPr>
          <p:cNvPr id="7" name="Straight Connector 6"/>
          <p:cNvCxnSpPr/>
          <p:nvPr userDrawn="1"/>
        </p:nvCxnSpPr>
        <p:spPr>
          <a:xfrm rot="5400000">
            <a:off x="2285207" y="3809206"/>
            <a:ext cx="4572000" cy="1587"/>
          </a:xfrm>
          <a:prstGeom prst="line">
            <a:avLst/>
          </a:prstGeom>
          <a:ln w="6350">
            <a:solidFill>
              <a:srgbClr val="C0C0C0"/>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Date Placeholder 6"/>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US"/>
          </a:p>
        </p:txBody>
      </p:sp>
      <p:sp>
        <p:nvSpPr>
          <p:cNvPr id="9" name="Footer Placeholder 7"/>
          <p:cNvSpPr>
            <a:spLocks noGrp="1"/>
          </p:cNvSpPr>
          <p:nvPr>
            <p:ph type="ftr" sz="quarter" idx="11"/>
          </p:nvPr>
        </p:nvSpPr>
        <p:spPr>
          <a:xfrm>
            <a:off x="2743200" y="6356350"/>
            <a:ext cx="3733800" cy="365125"/>
          </a:xfrm>
          <a:prstGeom prst="rect">
            <a:avLst/>
          </a:prstGeom>
        </p:spPr>
        <p:txBody>
          <a:bodyPr/>
          <a:lstStyle>
            <a:lvl1pPr>
              <a:defRPr/>
            </a:lvl1pPr>
          </a:lstStyle>
          <a:p>
            <a:pPr>
              <a:defRPr/>
            </a:pPr>
            <a:endParaRPr lang="en-US"/>
          </a:p>
        </p:txBody>
      </p:sp>
      <p:sp>
        <p:nvSpPr>
          <p:cNvPr id="10"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98741C01-242C-42B3-8D3E-D2E64771A781}" type="slidenum">
              <a:rPr lang="en-US"/>
              <a:pPr>
                <a:defRPr/>
              </a:pPr>
              <a:t>‹#›</a:t>
            </a:fld>
            <a:endParaRPr lang="en-US"/>
          </a:p>
        </p:txBody>
      </p:sp>
    </p:spTree>
    <p:extLst>
      <p:ext uri="{BB962C8B-B14F-4D97-AF65-F5344CB8AC3E}">
        <p14:creationId xmlns:p14="http://schemas.microsoft.com/office/powerpoint/2010/main" xmlns="" val="1193250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609600"/>
          </a:xfrm>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ubtitle 2"/>
          <p:cNvSpPr>
            <a:spLocks noGrp="1"/>
          </p:cNvSpPr>
          <p:nvPr>
            <p:ph type="subTitle" idx="10" hasCustomPrompt="1"/>
          </p:nvPr>
        </p:nvSpPr>
        <p:spPr>
          <a:xfrm>
            <a:off x="1143000" y="990600"/>
            <a:ext cx="6400800" cy="304800"/>
          </a:xfrm>
        </p:spPr>
        <p:txBody>
          <a:bodyPr>
            <a:normAutofit/>
          </a:bodyPr>
          <a:lstStyle>
            <a:lvl1pPr marL="0" indent="0" algn="ctr">
              <a:buNone/>
              <a:defRPr sz="180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AND A SUBTITLE</a:t>
            </a:r>
            <a:endParaRPr lang="en-US" dirty="0"/>
          </a:p>
        </p:txBody>
      </p:sp>
    </p:spTree>
    <p:extLst>
      <p:ext uri="{BB962C8B-B14F-4D97-AF65-F5344CB8AC3E}">
        <p14:creationId xmlns:p14="http://schemas.microsoft.com/office/powerpoint/2010/main" xmlns="" val="247767520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381000" y="304800"/>
            <a:ext cx="9982200" cy="1143000"/>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 name="Title 1"/>
          <p:cNvSpPr>
            <a:spLocks noGrp="1"/>
          </p:cNvSpPr>
          <p:nvPr>
            <p:ph type="title"/>
          </p:nvPr>
        </p:nvSpPr>
        <p:spPr>
          <a:xfrm>
            <a:off x="457200" y="381000"/>
            <a:ext cx="8229600" cy="609600"/>
          </a:xfrm>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342900" indent="-342900">
              <a:buClr>
                <a:srgbClr val="92D050"/>
              </a:buClr>
              <a:buFont typeface="Wingdings" pitchFamily="2" charset="2"/>
              <a:buChar char="§"/>
              <a:defRPr>
                <a:solidFill>
                  <a:schemeClr val="tx1"/>
                </a:solidFill>
              </a:defRPr>
            </a:lvl1pPr>
            <a:lvl2pPr marL="742950" indent="-285750">
              <a:buClr>
                <a:srgbClr val="92D050"/>
              </a:buClr>
              <a:buFont typeface="Arial" pitchFamily="34" charset="0"/>
              <a:buChar char="•"/>
              <a:defRPr>
                <a:solidFill>
                  <a:schemeClr val="tx1"/>
                </a:solidFill>
              </a:defRPr>
            </a:lvl2pPr>
            <a:lvl3pPr marL="1143000" indent="-228600">
              <a:buClr>
                <a:srgbClr val="92D050"/>
              </a:buClr>
              <a:buFont typeface="Wingdings" pitchFamily="2" charset="2"/>
              <a:buChar char="§"/>
              <a:defRPr>
                <a:solidFill>
                  <a:schemeClr val="tx1"/>
                </a:solidFill>
              </a:defRPr>
            </a:lvl3pPr>
            <a:lvl4pPr marL="1600200" indent="-228600">
              <a:buClr>
                <a:srgbClr val="92D050"/>
              </a:buClr>
              <a:buFont typeface="Arial" pitchFamily="34" charset="0"/>
              <a:buChar char="•"/>
              <a:defRPr>
                <a:solidFill>
                  <a:schemeClr val="tx1"/>
                </a:solidFill>
              </a:defRPr>
            </a:lvl4pPr>
            <a:lvl5pPr>
              <a:buClr>
                <a:srgbClr val="92D050"/>
              </a:buCl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ubtitle 2"/>
          <p:cNvSpPr>
            <a:spLocks noGrp="1"/>
          </p:cNvSpPr>
          <p:nvPr>
            <p:ph type="subTitle" idx="10" hasCustomPrompt="1"/>
          </p:nvPr>
        </p:nvSpPr>
        <p:spPr>
          <a:xfrm>
            <a:off x="1143000" y="990600"/>
            <a:ext cx="6400800" cy="304800"/>
          </a:xfrm>
        </p:spPr>
        <p:txBody>
          <a:bodyPr>
            <a:normAutofit/>
          </a:bodyPr>
          <a:lstStyle>
            <a:lvl1pPr marL="0" indent="0" algn="ctr">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AND A SUBTITLE</a:t>
            </a:r>
            <a:endParaRPr lang="en-US" dirty="0"/>
          </a:p>
        </p:txBody>
      </p:sp>
    </p:spTree>
    <p:extLst>
      <p:ext uri="{BB962C8B-B14F-4D97-AF65-F5344CB8AC3E}">
        <p14:creationId xmlns:p14="http://schemas.microsoft.com/office/powerpoint/2010/main" xmlns="" val="375364269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381000"/>
            <a:ext cx="6324600" cy="838199"/>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2" y="1828801"/>
            <a:ext cx="7812087" cy="1295399"/>
          </a:xfrm>
        </p:spPr>
        <p:txBody>
          <a:bodyPr anchor="b"/>
          <a:lstStyle>
            <a:lvl1pPr marL="0" indent="0" algn="ctr">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xmlns="" val="149194209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533400"/>
          </a:xfrm>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ubtitle 2"/>
          <p:cNvSpPr>
            <a:spLocks noGrp="1"/>
          </p:cNvSpPr>
          <p:nvPr>
            <p:ph type="subTitle" idx="10" hasCustomPrompt="1"/>
          </p:nvPr>
        </p:nvSpPr>
        <p:spPr>
          <a:xfrm>
            <a:off x="1371600" y="990600"/>
            <a:ext cx="6400800" cy="304800"/>
          </a:xfrm>
        </p:spPr>
        <p:txBody>
          <a:bodyPr>
            <a:normAutofit/>
          </a:bodyPr>
          <a:lstStyle>
            <a:lvl1pPr marL="0" indent="0" algn="ctr">
              <a:buNone/>
              <a:defRPr sz="180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AND A SUBTITLE</a:t>
            </a:r>
            <a:endParaRPr lang="en-US" dirty="0"/>
          </a:p>
        </p:txBody>
      </p:sp>
    </p:spTree>
    <p:extLst>
      <p:ext uri="{BB962C8B-B14F-4D97-AF65-F5344CB8AC3E}">
        <p14:creationId xmlns:p14="http://schemas.microsoft.com/office/powerpoint/2010/main" xmlns="" val="267580972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304800" y="381000"/>
            <a:ext cx="9982200" cy="1066800"/>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2" name="Title 1"/>
          <p:cNvSpPr>
            <a:spLocks noGrp="1"/>
          </p:cNvSpPr>
          <p:nvPr>
            <p:ph type="title"/>
          </p:nvPr>
        </p:nvSpPr>
        <p:spPr>
          <a:xfrm>
            <a:off x="457200" y="457200"/>
            <a:ext cx="8229600" cy="533400"/>
          </a:xfrm>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953000"/>
          </a:xfrm>
        </p:spPr>
        <p:txBody>
          <a:bodyPr/>
          <a:lstStyle>
            <a:lvl1pPr marL="342900" indent="-342900">
              <a:buClr>
                <a:srgbClr val="92D050"/>
              </a:buClr>
              <a:buFont typeface="Wingdings" pitchFamily="2" charset="2"/>
              <a:buChar char="§"/>
              <a:defRPr sz="2800">
                <a:solidFill>
                  <a:schemeClr val="tx1"/>
                </a:solidFill>
              </a:defRPr>
            </a:lvl1pPr>
            <a:lvl2pPr marL="742950" indent="-285750">
              <a:buClr>
                <a:srgbClr val="92D050"/>
              </a:buClr>
              <a:buFont typeface="Arial" pitchFamily="34" charset="0"/>
              <a:buChar char="•"/>
              <a:defRPr sz="2400">
                <a:solidFill>
                  <a:schemeClr val="tx1"/>
                </a:solidFill>
              </a:defRPr>
            </a:lvl2pPr>
            <a:lvl3pPr marL="1143000" indent="-228600">
              <a:buClr>
                <a:srgbClr val="92D050"/>
              </a:buClr>
              <a:buFont typeface="Wingdings" pitchFamily="2" charset="2"/>
              <a:buChar char="§"/>
              <a:defRPr sz="2000">
                <a:solidFill>
                  <a:schemeClr val="tx1"/>
                </a:solidFill>
              </a:defRPr>
            </a:lvl3pPr>
            <a:lvl4pPr marL="1600200" indent="-228600">
              <a:buClr>
                <a:srgbClr val="92D050"/>
              </a:buClr>
              <a:buFont typeface="Arial" pitchFamily="34" charset="0"/>
              <a:buChar char="•"/>
              <a:defRPr sz="1800">
                <a:solidFill>
                  <a:schemeClr val="tx1"/>
                </a:solidFill>
              </a:defRPr>
            </a:lvl4pPr>
            <a:lvl5pPr>
              <a:buClr>
                <a:srgbClr val="92D050"/>
              </a:buClr>
              <a:defRPr sz="1800">
                <a:solidFill>
                  <a:schemeClr val="tx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ubtitle 2"/>
          <p:cNvSpPr>
            <a:spLocks noGrp="1"/>
          </p:cNvSpPr>
          <p:nvPr>
            <p:ph type="subTitle" idx="10" hasCustomPrompt="1"/>
          </p:nvPr>
        </p:nvSpPr>
        <p:spPr>
          <a:xfrm>
            <a:off x="1371600" y="990600"/>
            <a:ext cx="6400800" cy="304800"/>
          </a:xfrm>
        </p:spPr>
        <p:txBody>
          <a:bodyPr>
            <a:normAutofit/>
          </a:bodyPr>
          <a:lstStyle>
            <a:lvl1pPr marL="0" indent="0" algn="ctr">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AND A SUBTITLE</a:t>
            </a:r>
            <a:endParaRPr lang="en-US" dirty="0"/>
          </a:p>
        </p:txBody>
      </p:sp>
      <p:sp>
        <p:nvSpPr>
          <p:cNvPr id="6" name="Content Placeholder 2"/>
          <p:cNvSpPr>
            <a:spLocks noGrp="1"/>
          </p:cNvSpPr>
          <p:nvPr>
            <p:ph sz="half" idx="11"/>
          </p:nvPr>
        </p:nvSpPr>
        <p:spPr>
          <a:xfrm>
            <a:off x="4648200" y="1600200"/>
            <a:ext cx="4038600" cy="4953000"/>
          </a:xfrm>
        </p:spPr>
        <p:txBody>
          <a:bodyPr/>
          <a:lstStyle>
            <a:lvl1pPr marL="342900" indent="-342900">
              <a:buClr>
                <a:srgbClr val="92D050"/>
              </a:buClr>
              <a:buFont typeface="Wingdings" pitchFamily="2" charset="2"/>
              <a:buChar char="§"/>
              <a:defRPr sz="2800">
                <a:solidFill>
                  <a:schemeClr val="tx1"/>
                </a:solidFill>
              </a:defRPr>
            </a:lvl1pPr>
            <a:lvl2pPr marL="742950" indent="-285750">
              <a:buClr>
                <a:srgbClr val="92D050"/>
              </a:buClr>
              <a:buFont typeface="Arial" pitchFamily="34" charset="0"/>
              <a:buChar char="•"/>
              <a:defRPr sz="2400">
                <a:solidFill>
                  <a:schemeClr val="tx1"/>
                </a:solidFill>
              </a:defRPr>
            </a:lvl2pPr>
            <a:lvl3pPr marL="1143000" indent="-228600">
              <a:buClr>
                <a:srgbClr val="92D050"/>
              </a:buClr>
              <a:buFont typeface="Wingdings" pitchFamily="2" charset="2"/>
              <a:buChar char="§"/>
              <a:defRPr sz="2000">
                <a:solidFill>
                  <a:schemeClr val="tx1"/>
                </a:solidFill>
              </a:defRPr>
            </a:lvl3pPr>
            <a:lvl4pPr marL="1600200" indent="-228600">
              <a:buClr>
                <a:srgbClr val="92D050"/>
              </a:buClr>
              <a:buFont typeface="Arial" pitchFamily="34" charset="0"/>
              <a:buChar char="•"/>
              <a:defRPr sz="1800">
                <a:solidFill>
                  <a:schemeClr val="tx1"/>
                </a:solidFill>
              </a:defRPr>
            </a:lvl4pPr>
            <a:lvl5pPr>
              <a:buClr>
                <a:srgbClr val="92D050"/>
              </a:buClr>
              <a:defRPr sz="1800">
                <a:solidFill>
                  <a:schemeClr val="tx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311278629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609600"/>
          </a:xfrm>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752600"/>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392362"/>
            <a:ext cx="4040188" cy="40846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8200" y="1752600"/>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8200" y="2392362"/>
            <a:ext cx="4041775" cy="40846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Subtitle 2"/>
          <p:cNvSpPr>
            <a:spLocks noGrp="1"/>
          </p:cNvSpPr>
          <p:nvPr>
            <p:ph type="subTitle" idx="10" hasCustomPrompt="1"/>
          </p:nvPr>
        </p:nvSpPr>
        <p:spPr>
          <a:xfrm>
            <a:off x="1295400" y="990600"/>
            <a:ext cx="6400800" cy="304800"/>
          </a:xfrm>
        </p:spPr>
        <p:txBody>
          <a:bodyPr>
            <a:normAutofit/>
          </a:bodyPr>
          <a:lstStyle>
            <a:lvl1pPr marL="0" indent="0" algn="ctr">
              <a:buNone/>
              <a:defRPr sz="180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AND A SUBTITLE</a:t>
            </a:r>
            <a:endParaRPr lang="en-US" dirty="0"/>
          </a:p>
        </p:txBody>
      </p:sp>
    </p:spTree>
    <p:extLst>
      <p:ext uri="{BB962C8B-B14F-4D97-AF65-F5344CB8AC3E}">
        <p14:creationId xmlns:p14="http://schemas.microsoft.com/office/powerpoint/2010/main" xmlns="" val="16305856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304800" y="381000"/>
            <a:ext cx="9982200" cy="1066800"/>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2" name="Title 1"/>
          <p:cNvSpPr>
            <a:spLocks noGrp="1"/>
          </p:cNvSpPr>
          <p:nvPr>
            <p:ph type="title"/>
          </p:nvPr>
        </p:nvSpPr>
        <p:spPr>
          <a:xfrm>
            <a:off x="457200" y="381000"/>
            <a:ext cx="8229600" cy="609600"/>
          </a:xfrm>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752600"/>
            <a:ext cx="4040188" cy="639762"/>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392362"/>
            <a:ext cx="4040188" cy="4084638"/>
          </a:xfrm>
        </p:spPr>
        <p:txBody>
          <a:bodyPr/>
          <a:lstStyle>
            <a:lvl1pPr marL="342900" indent="-342900">
              <a:buClr>
                <a:srgbClr val="92D050"/>
              </a:buClr>
              <a:buFont typeface="Wingdings" pitchFamily="2" charset="2"/>
              <a:buChar char="§"/>
              <a:defRPr sz="2400">
                <a:solidFill>
                  <a:schemeClr val="tx1"/>
                </a:solidFill>
              </a:defRPr>
            </a:lvl1pPr>
            <a:lvl2pPr marL="742950" indent="-285750">
              <a:buClr>
                <a:srgbClr val="92D050"/>
              </a:buClr>
              <a:buFont typeface="Arial" pitchFamily="34" charset="0"/>
              <a:buChar char="•"/>
              <a:defRPr sz="2000">
                <a:solidFill>
                  <a:schemeClr val="tx1"/>
                </a:solidFill>
              </a:defRPr>
            </a:lvl2pPr>
            <a:lvl3pPr marL="1143000" indent="-228600">
              <a:buClr>
                <a:srgbClr val="92D050"/>
              </a:buClr>
              <a:buFont typeface="Wingdings" pitchFamily="2" charset="2"/>
              <a:buChar char="§"/>
              <a:defRPr sz="1800">
                <a:solidFill>
                  <a:schemeClr val="tx1"/>
                </a:solidFill>
              </a:defRPr>
            </a:lvl3pPr>
            <a:lvl4pPr marL="1600200" indent="-228600">
              <a:buClr>
                <a:srgbClr val="92D050"/>
              </a:buClr>
              <a:buFont typeface="Arial" pitchFamily="34" charset="0"/>
              <a:buChar char="•"/>
              <a:defRPr sz="1600">
                <a:solidFill>
                  <a:schemeClr val="tx1"/>
                </a:solidFill>
              </a:defRPr>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8200" y="1752600"/>
            <a:ext cx="4041775" cy="639762"/>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8200" y="2392362"/>
            <a:ext cx="4041775" cy="4084638"/>
          </a:xfrm>
        </p:spPr>
        <p:txBody>
          <a:bodyPr/>
          <a:lstStyle>
            <a:lvl1pPr marL="342900" indent="-342900">
              <a:buClr>
                <a:srgbClr val="92D050"/>
              </a:buClr>
              <a:buFont typeface="Wingdings" pitchFamily="2" charset="2"/>
              <a:buChar char="§"/>
              <a:defRPr sz="2400">
                <a:solidFill>
                  <a:schemeClr val="tx1"/>
                </a:solidFill>
              </a:defRPr>
            </a:lvl1pPr>
            <a:lvl2pPr marL="742950" indent="-285750">
              <a:buClr>
                <a:srgbClr val="92D050"/>
              </a:buClr>
              <a:buFont typeface="Arial" pitchFamily="34" charset="0"/>
              <a:buChar char="•"/>
              <a:defRPr sz="2000">
                <a:solidFill>
                  <a:schemeClr val="tx1"/>
                </a:solidFill>
              </a:defRPr>
            </a:lvl2pPr>
            <a:lvl3pPr marL="1143000" indent="-228600">
              <a:buClr>
                <a:srgbClr val="92D050"/>
              </a:buClr>
              <a:buFont typeface="Wingdings" pitchFamily="2" charset="2"/>
              <a:buChar char="§"/>
              <a:defRPr sz="1800">
                <a:solidFill>
                  <a:schemeClr val="tx1"/>
                </a:solidFill>
              </a:defRPr>
            </a:lvl3pPr>
            <a:lvl4pPr marL="1600200" indent="-228600">
              <a:buClr>
                <a:srgbClr val="92D050"/>
              </a:buClr>
              <a:buFont typeface="Arial" pitchFamily="34" charset="0"/>
              <a:buChar char="•"/>
              <a:defRPr sz="1600">
                <a:solidFill>
                  <a:schemeClr val="tx1"/>
                </a:solidFill>
              </a:defRPr>
            </a:lvl4pPr>
            <a:lvl5pPr>
              <a:buClr>
                <a:srgbClr val="92D050"/>
              </a:buClr>
              <a:defRPr sz="1600">
                <a:solidFill>
                  <a:schemeClr val="tx1"/>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Subtitle 2"/>
          <p:cNvSpPr>
            <a:spLocks noGrp="1"/>
          </p:cNvSpPr>
          <p:nvPr>
            <p:ph type="subTitle" idx="10" hasCustomPrompt="1"/>
          </p:nvPr>
        </p:nvSpPr>
        <p:spPr>
          <a:xfrm>
            <a:off x="1295400" y="990600"/>
            <a:ext cx="6400800" cy="304800"/>
          </a:xfrm>
        </p:spPr>
        <p:txBody>
          <a:bodyPr>
            <a:normAutofit/>
          </a:bodyPr>
          <a:lstStyle>
            <a:lvl1pPr marL="0" indent="0" algn="ctr">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AND A SUBTITLE</a:t>
            </a:r>
            <a:endParaRPr lang="en-US" dirty="0"/>
          </a:p>
        </p:txBody>
      </p:sp>
    </p:spTree>
    <p:extLst>
      <p:ext uri="{BB962C8B-B14F-4D97-AF65-F5344CB8AC3E}">
        <p14:creationId xmlns:p14="http://schemas.microsoft.com/office/powerpoint/2010/main" xmlns="" val="232505191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5"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38820590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1" r:id="rId4"/>
    <p:sldLayoutId id="2147483651" r:id="rId5"/>
    <p:sldLayoutId id="2147483652" r:id="rId6"/>
    <p:sldLayoutId id="2147483662" r:id="rId7"/>
    <p:sldLayoutId id="2147483653" r:id="rId8"/>
    <p:sldLayoutId id="2147483663" r:id="rId9"/>
    <p:sldLayoutId id="2147483654" r:id="rId10"/>
    <p:sldLayoutId id="2147483655" r:id="rId11"/>
    <p:sldLayoutId id="2147483664" r:id="rId12"/>
    <p:sldLayoutId id="2147483656" r:id="rId13"/>
    <p:sldLayoutId id="2147483657" r:id="rId14"/>
    <p:sldLayoutId id="2147483658" r:id="rId15"/>
    <p:sldLayoutId id="2147483659" r:id="rId16"/>
    <p:sldLayoutId id="2147483665" r:id="rId17"/>
    <p:sldLayoutId id="2147483666" r:id="rId18"/>
    <p:sldLayoutId id="2147483667" r:id="rId19"/>
    <p:sldLayoutId id="2147483668" r:id="rId20"/>
    <p:sldLayoutId id="2147483669" r:id="rId21"/>
    <p:sldLayoutId id="2147483670" r:id="rId22"/>
    <p:sldLayoutId id="2147483671" r:id="rId23"/>
  </p:sldLayoutIdLst>
  <p:timing>
    <p:tnLst>
      <p:par>
        <p:cTn id="1" dur="indefinite" restart="never" nodeType="tmRoot"/>
      </p:par>
    </p:tnLst>
  </p:timing>
  <p:hf sldNum="0" hdr="0" ftr="0" dt="0"/>
  <p:txStyles>
    <p:titleStyle>
      <a:lvl1pPr algn="ctr" defTabSz="914400" rtl="0" eaLnBrk="1" latinLnBrk="0" hangingPunct="1">
        <a:spcBef>
          <a:spcPct val="0"/>
        </a:spcBef>
        <a:buNone/>
        <a:defRPr sz="3600" b="1" kern="1200">
          <a:solidFill>
            <a:srgbClr val="92D050"/>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9.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9.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8.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diagramLayout" Target="../diagrams/layout1.xml"/><Relationship Id="rId7" Type="http://schemas.openxmlformats.org/officeDocument/2006/relationships/diagramLayout" Target="../diagrams/layout2.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openxmlformats.org/officeDocument/2006/relationships/diagramData" Target="../diagrams/data2.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diagramColors" Target="../diagrams/colors2.xml"/></Relationships>
</file>

<file path=ppt/slides/_rels/slide4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33.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36.jpeg"/><Relationship Id="rId4" Type="http://schemas.openxmlformats.org/officeDocument/2006/relationships/image" Target="../media/image35.jpeg"/></Relationships>
</file>

<file path=ppt/slides/_rels/slide4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43.jpeg"/></Relationships>
</file>

<file path=ppt/slides/_rels/slide4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4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Grp="1" noChangeAspect="1" noChangeArrowheads="1"/>
          </p:cNvPicPr>
          <p:nvPr>
            <p:ph sz="half" idx="10"/>
          </p:nvPr>
        </p:nvPicPr>
        <p:blipFill>
          <a:blip r:embed="rId3">
            <a:extLst>
              <a:ext uri="{28A0092B-C50C-407E-A947-70E740481C1C}">
                <a14:useLocalDpi xmlns:a14="http://schemas.microsoft.com/office/drawing/2010/main" xmlns="" val="0"/>
              </a:ext>
            </a:extLst>
          </a:blip>
          <a:srcRect/>
          <a:stretch>
            <a:fillRect/>
          </a:stretch>
        </p:blipFill>
        <p:spPr bwMode="auto">
          <a:xfrm>
            <a:off x="-1522618" y="1859"/>
            <a:ext cx="11200018" cy="68906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Rectangle 4"/>
          <p:cNvSpPr/>
          <p:nvPr/>
        </p:nvSpPr>
        <p:spPr>
          <a:xfrm>
            <a:off x="-1524000" y="609600"/>
            <a:ext cx="11125200" cy="914400"/>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
          </a:p>
        </p:txBody>
      </p:sp>
      <p:sp>
        <p:nvSpPr>
          <p:cNvPr id="2" name="Title 1"/>
          <p:cNvSpPr>
            <a:spLocks noGrp="1"/>
          </p:cNvSpPr>
          <p:nvPr>
            <p:ph type="ctrTitle"/>
          </p:nvPr>
        </p:nvSpPr>
        <p:spPr>
          <a:xfrm>
            <a:off x="304800" y="609600"/>
            <a:ext cx="7772400" cy="457199"/>
          </a:xfrm>
        </p:spPr>
        <p:txBody>
          <a:bodyPr>
            <a:noAutofit/>
          </a:bodyPr>
          <a:lstStyle/>
          <a:p>
            <a:r>
              <a:rPr lang="en-US" sz="4000" dirty="0" smtClean="0"/>
              <a:t>Unit-3</a:t>
            </a:r>
            <a:endParaRPr lang="en-US" sz="4000" dirty="0"/>
          </a:p>
        </p:txBody>
      </p:sp>
      <p:sp>
        <p:nvSpPr>
          <p:cNvPr id="6" name="Subtitle 5"/>
          <p:cNvSpPr>
            <a:spLocks noGrp="1"/>
          </p:cNvSpPr>
          <p:nvPr>
            <p:ph type="subTitle" idx="1"/>
          </p:nvPr>
        </p:nvSpPr>
        <p:spPr>
          <a:xfrm>
            <a:off x="1219200" y="990600"/>
            <a:ext cx="6400800" cy="609600"/>
          </a:xfrm>
        </p:spPr>
        <p:txBody>
          <a:bodyPr>
            <a:noAutofit/>
          </a:bodyPr>
          <a:lstStyle/>
          <a:p>
            <a:r>
              <a:rPr lang="en-US" sz="4000" dirty="0" smtClean="0">
                <a:solidFill>
                  <a:srgbClr val="92D050"/>
                </a:solidFill>
              </a:rPr>
              <a:t>WIND ENERGY</a:t>
            </a:r>
            <a:endParaRPr lang="en-US" sz="4000" dirty="0">
              <a:solidFill>
                <a:srgbClr val="92D050"/>
              </a:solidFill>
            </a:endParaRPr>
          </a:p>
        </p:txBody>
      </p:sp>
    </p:spTree>
    <p:extLst>
      <p:ext uri="{BB962C8B-B14F-4D97-AF65-F5344CB8AC3E}">
        <p14:creationId xmlns:p14="http://schemas.microsoft.com/office/powerpoint/2010/main" xmlns="" val="35525728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Disadvantages</a:t>
            </a:r>
            <a:br>
              <a:rPr lang="en-US" dirty="0" smtClean="0"/>
            </a:b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The main disadvantage regarding wind power is down to the winds unreliability factor. </a:t>
            </a:r>
          </a:p>
          <a:p>
            <a:r>
              <a:rPr lang="en-US" dirty="0" smtClean="0"/>
              <a:t>Wind turbines generally produce allot less electricity than the average fossil fuelled power station, requiring multiple wind turbines to be built in order to make an impact.</a:t>
            </a:r>
          </a:p>
          <a:p>
            <a:r>
              <a:rPr lang="en-US" dirty="0" smtClean="0"/>
              <a:t>Wind turbine construction can be very expensive and costly to surrounding wildlife during the build process.</a:t>
            </a:r>
          </a:p>
          <a:p>
            <a:r>
              <a:rPr lang="en-US" dirty="0" smtClean="0"/>
              <a:t>The noise pollution from commercial wind turbines is sometimes similar to a small jet engine. This is fine if you live miles away, where you will hardly notice the noise, but what if you live within a few hundred meters of a turbine? This is a major disadvantage.</a:t>
            </a:r>
          </a:p>
          <a:p>
            <a:r>
              <a:rPr lang="en-US" dirty="0" smtClean="0"/>
              <a:t>Protests and/or petitions usually confront any proposed wind farm development. People feel the countryside should be left in tact for everyone to enjoy it’s beauty.</a:t>
            </a:r>
          </a:p>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Nature of wind and origin of wind</a:t>
            </a:r>
            <a:endParaRPr lang="en-US" dirty="0"/>
          </a:p>
        </p:txBody>
      </p:sp>
      <p:sp>
        <p:nvSpPr>
          <p:cNvPr id="3" name="Content Placeholder 2"/>
          <p:cNvSpPr>
            <a:spLocks noGrp="1"/>
          </p:cNvSpPr>
          <p:nvPr>
            <p:ph idx="1"/>
          </p:nvPr>
        </p:nvSpPr>
        <p:spPr/>
        <p:txBody>
          <a:bodyPr/>
          <a:lstStyle/>
          <a:p>
            <a:r>
              <a:rPr lang="en-US" dirty="0" smtClean="0"/>
              <a:t>Winds are a natural phenomena in the atmosphere and has two different origins.</a:t>
            </a:r>
          </a:p>
          <a:p>
            <a:r>
              <a:rPr lang="en-US" dirty="0" smtClean="0"/>
              <a:t>Planetary winds: Caused by daily rotation of earth around its polar axis and unequal temperature between polar regions and equatorial regions.</a:t>
            </a:r>
          </a:p>
          <a:p>
            <a:r>
              <a:rPr lang="en-US" dirty="0" smtClean="0"/>
              <a:t>Local winds: Caused by unequal heating and cooling of ground surfaces and ocean/lake surfaces during day and night</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numCol="1" anchorCtr="0" compatLnSpc="1">
            <a:prstTxWarp prst="textNoShape">
              <a:avLst/>
            </a:prstTxWarp>
            <a:normAutofit fontScale="90000"/>
          </a:bodyPr>
          <a:lstStyle/>
          <a:p>
            <a:pPr eaLnBrk="1" hangingPunct="1">
              <a:defRPr/>
            </a:pPr>
            <a:r>
              <a:rPr lang="en-US" smtClean="0">
                <a:ea typeface="MS PGothic" pitchFamily="34" charset="-128"/>
              </a:rPr>
              <a:t>What Makes Wind</a:t>
            </a:r>
          </a:p>
        </p:txBody>
      </p:sp>
      <p:pic>
        <p:nvPicPr>
          <p:cNvPr id="11267" name="Picture 1"/>
          <p:cNvPicPr>
            <a:picLocks noChangeAspect="1"/>
          </p:cNvPicPr>
          <p:nvPr/>
        </p:nvPicPr>
        <p:blipFill>
          <a:blip r:embed="rId3" cstate="print">
            <a:extLst>
              <a:ext uri="{28A0092B-C50C-407E-A947-70E740481C1C}">
                <a14:useLocalDpi xmlns:a14="http://schemas.microsoft.com/office/drawing/2010/main" xmlns="" val="0"/>
              </a:ext>
            </a:extLst>
          </a:blip>
          <a:srcRect l="7130" r="391"/>
          <a:stretch>
            <a:fillRect/>
          </a:stretch>
        </p:blipFill>
        <p:spPr bwMode="auto">
          <a:xfrm>
            <a:off x="1496332" y="1600200"/>
            <a:ext cx="6126163" cy="4859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Global Wind Patterns</a:t>
            </a:r>
            <a:endParaRPr lang="en-US" dirty="0"/>
          </a:p>
        </p:txBody>
      </p:sp>
      <p:sp>
        <p:nvSpPr>
          <p:cNvPr id="6" name="Content Placeholder 5"/>
          <p:cNvSpPr>
            <a:spLocks noGrp="1"/>
          </p:cNvSpPr>
          <p:nvPr>
            <p:ph idx="1"/>
          </p:nvPr>
        </p:nvSpPr>
        <p:spPr/>
        <p:txBody>
          <a:bodyPr/>
          <a:lstStyle/>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33400" y="1600200"/>
            <a:ext cx="8153400" cy="525780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nchorCtr="0" compatLnSpc="1">
            <a:prstTxWarp prst="textNoShape">
              <a:avLst/>
            </a:prstTxWarp>
            <a:normAutofit fontScale="90000"/>
          </a:bodyPr>
          <a:lstStyle/>
          <a:p>
            <a:pPr eaLnBrk="1" hangingPunct="1">
              <a:defRPr/>
            </a:pPr>
            <a:r>
              <a:rPr lang="en-US" smtClean="0">
                <a:ea typeface="MS PGothic" pitchFamily="34" charset="-128"/>
              </a:rPr>
              <a:t>Why Wind Energy?</a:t>
            </a:r>
          </a:p>
        </p:txBody>
      </p:sp>
      <p:sp>
        <p:nvSpPr>
          <p:cNvPr id="13315" name="Content Placeholder 2"/>
          <p:cNvSpPr>
            <a:spLocks noGrp="1"/>
          </p:cNvSpPr>
          <p:nvPr>
            <p:ph idx="1"/>
          </p:nvPr>
        </p:nvSpPr>
        <p:spPr/>
        <p:txBody>
          <a:bodyPr/>
          <a:lstStyle/>
          <a:p>
            <a:pPr eaLnBrk="1" hangingPunct="1">
              <a:lnSpc>
                <a:spcPct val="90000"/>
              </a:lnSpc>
              <a:buFont typeface="Courier New" pitchFamily="49" charset="0"/>
              <a:buChar char="o"/>
            </a:pPr>
            <a:r>
              <a:rPr lang="en-US" altLang="en-US" smtClean="0">
                <a:solidFill>
                  <a:srgbClr val="262626"/>
                </a:solidFill>
              </a:rPr>
              <a:t>Clean, zero emissions</a:t>
            </a:r>
          </a:p>
          <a:p>
            <a:pPr marL="457200" lvl="1" indent="0" eaLnBrk="1" hangingPunct="1">
              <a:lnSpc>
                <a:spcPct val="90000"/>
              </a:lnSpc>
              <a:buFont typeface="Arial" pitchFamily="34" charset="0"/>
              <a:buNone/>
            </a:pPr>
            <a:r>
              <a:rPr lang="en-US" altLang="en-US" smtClean="0">
                <a:solidFill>
                  <a:srgbClr val="262626"/>
                </a:solidFill>
              </a:rPr>
              <a:t>- NO</a:t>
            </a:r>
            <a:r>
              <a:rPr lang="en-US" altLang="en-US" baseline="-25000" smtClean="0">
                <a:solidFill>
                  <a:srgbClr val="262626"/>
                </a:solidFill>
              </a:rPr>
              <a:t>x</a:t>
            </a:r>
            <a:r>
              <a:rPr lang="en-US" altLang="en-US" smtClean="0">
                <a:solidFill>
                  <a:srgbClr val="262626"/>
                </a:solidFill>
              </a:rPr>
              <a:t>, SO</a:t>
            </a:r>
            <a:r>
              <a:rPr lang="en-US" altLang="en-US" baseline="-25000" smtClean="0">
                <a:solidFill>
                  <a:srgbClr val="262626"/>
                </a:solidFill>
              </a:rPr>
              <a:t>2</a:t>
            </a:r>
            <a:r>
              <a:rPr lang="en-US" altLang="en-US" smtClean="0">
                <a:solidFill>
                  <a:srgbClr val="262626"/>
                </a:solidFill>
              </a:rPr>
              <a:t>, CO, CO</a:t>
            </a:r>
            <a:r>
              <a:rPr lang="en-US" altLang="en-US" baseline="-25000" smtClean="0">
                <a:solidFill>
                  <a:srgbClr val="262626"/>
                </a:solidFill>
              </a:rPr>
              <a:t>2</a:t>
            </a:r>
          </a:p>
          <a:p>
            <a:pPr marL="457200" lvl="1" indent="0" eaLnBrk="1" hangingPunct="1">
              <a:lnSpc>
                <a:spcPct val="90000"/>
              </a:lnSpc>
              <a:buFont typeface="Arial" pitchFamily="34" charset="0"/>
              <a:buNone/>
            </a:pPr>
            <a:r>
              <a:rPr lang="en-US" altLang="en-US" smtClean="0">
                <a:solidFill>
                  <a:srgbClr val="262626"/>
                </a:solidFill>
              </a:rPr>
              <a:t>- Air quality, water quality</a:t>
            </a:r>
          </a:p>
          <a:p>
            <a:pPr marL="457200" lvl="1" indent="0" eaLnBrk="1" hangingPunct="1">
              <a:lnSpc>
                <a:spcPct val="90000"/>
              </a:lnSpc>
              <a:buFont typeface="Arial" pitchFamily="34" charset="0"/>
              <a:buNone/>
            </a:pPr>
            <a:r>
              <a:rPr lang="en-US" altLang="en-US" smtClean="0">
                <a:solidFill>
                  <a:srgbClr val="262626"/>
                </a:solidFill>
              </a:rPr>
              <a:t>- Climate change</a:t>
            </a:r>
          </a:p>
          <a:p>
            <a:pPr eaLnBrk="1" hangingPunct="1">
              <a:lnSpc>
                <a:spcPct val="90000"/>
              </a:lnSpc>
              <a:buFont typeface="Courier New" pitchFamily="49" charset="0"/>
              <a:buChar char="o"/>
            </a:pPr>
            <a:r>
              <a:rPr lang="en-US" altLang="en-US" smtClean="0">
                <a:solidFill>
                  <a:srgbClr val="262626"/>
                </a:solidFill>
              </a:rPr>
              <a:t>Reduce fossil fuel dependence</a:t>
            </a:r>
          </a:p>
          <a:p>
            <a:pPr marL="457200" lvl="1" indent="0" eaLnBrk="1" hangingPunct="1">
              <a:lnSpc>
                <a:spcPct val="90000"/>
              </a:lnSpc>
              <a:buFont typeface="Arial" pitchFamily="34" charset="0"/>
              <a:buNone/>
            </a:pPr>
            <a:r>
              <a:rPr lang="en-US" altLang="en-US" smtClean="0">
                <a:solidFill>
                  <a:srgbClr val="262626"/>
                </a:solidFill>
              </a:rPr>
              <a:t>- Energy independence</a:t>
            </a:r>
          </a:p>
          <a:p>
            <a:pPr marL="457200" lvl="1" indent="0" eaLnBrk="1" hangingPunct="1">
              <a:lnSpc>
                <a:spcPct val="90000"/>
              </a:lnSpc>
              <a:buFont typeface="Arial" pitchFamily="34" charset="0"/>
              <a:buNone/>
            </a:pPr>
            <a:r>
              <a:rPr lang="en-US" altLang="en-US" smtClean="0">
                <a:solidFill>
                  <a:srgbClr val="262626"/>
                </a:solidFill>
              </a:rPr>
              <a:t>- Domestic energy—national security</a:t>
            </a:r>
          </a:p>
          <a:p>
            <a:pPr eaLnBrk="1" hangingPunct="1">
              <a:lnSpc>
                <a:spcPct val="90000"/>
              </a:lnSpc>
              <a:buFont typeface="Courier New" pitchFamily="49" charset="0"/>
              <a:buChar char="o"/>
            </a:pPr>
            <a:r>
              <a:rPr lang="en-US" altLang="en-US" smtClean="0">
                <a:solidFill>
                  <a:srgbClr val="262626"/>
                </a:solidFill>
              </a:rPr>
              <a:t>Renewable</a:t>
            </a:r>
          </a:p>
          <a:p>
            <a:pPr marL="457200" lvl="1" indent="0" eaLnBrk="1" hangingPunct="1">
              <a:lnSpc>
                <a:spcPct val="90000"/>
              </a:lnSpc>
              <a:buFont typeface="Arial" pitchFamily="34" charset="0"/>
              <a:buNone/>
            </a:pPr>
            <a:r>
              <a:rPr lang="en-US" altLang="en-US" smtClean="0">
                <a:solidFill>
                  <a:srgbClr val="262626"/>
                </a:solidFill>
              </a:rPr>
              <a:t>- No fuel-price volatility</a:t>
            </a:r>
          </a:p>
          <a:p>
            <a:pPr marL="457200" lvl="1" indent="0" eaLnBrk="1" hangingPunct="1">
              <a:lnSpc>
                <a:spcPct val="90000"/>
              </a:lnSpc>
              <a:buFont typeface="Arial" pitchFamily="34" charset="0"/>
              <a:buNone/>
            </a:pPr>
            <a:endParaRPr lang="en-US" altLang="en-US" smtClean="0">
              <a:solidFill>
                <a:srgbClr val="262626"/>
              </a:solidFill>
            </a:endParaRPr>
          </a:p>
        </p:txBody>
      </p:sp>
      <p:sp>
        <p:nvSpPr>
          <p:cNvPr id="3" name="Subtitle 2"/>
          <p:cNvSpPr>
            <a:spLocks noGrp="1"/>
          </p:cNvSpPr>
          <p:nvPr>
            <p:ph type="subTitle" idx="10"/>
          </p:nvPr>
        </p:nvSpPr>
        <p:spPr/>
        <p:txBody>
          <a:bodyPr>
            <a:normAutofit fontScale="92500" lnSpcReduction="20000"/>
          </a:bodyPr>
          <a:lstStyle/>
          <a:p>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Power velocity characteristics of wind</a:t>
            </a:r>
            <a:endParaRPr lang="en-US" dirty="0"/>
          </a:p>
        </p:txBody>
      </p:sp>
      <p:pic>
        <p:nvPicPr>
          <p:cNvPr id="2050" name="Picture 2"/>
          <p:cNvPicPr>
            <a:picLocks noGrp="1" noChangeAspect="1" noChangeArrowheads="1"/>
          </p:cNvPicPr>
          <p:nvPr>
            <p:ph idx="1"/>
          </p:nvPr>
        </p:nvPicPr>
        <p:blipFill>
          <a:blip r:embed="rId2"/>
          <a:stretch>
            <a:fillRect/>
          </a:stretch>
        </p:blipFill>
        <p:spPr bwMode="auto">
          <a:xfrm>
            <a:off x="0" y="1447800"/>
            <a:ext cx="9144000" cy="5410200"/>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curves</a:t>
            </a:r>
            <a:endParaRPr lang="en-US" dirty="0"/>
          </a:p>
        </p:txBody>
      </p:sp>
      <p:pic>
        <p:nvPicPr>
          <p:cNvPr id="3074" name="Picture 2"/>
          <p:cNvPicPr>
            <a:picLocks noGrp="1" noChangeAspect="1" noChangeArrowheads="1"/>
          </p:cNvPicPr>
          <p:nvPr>
            <p:ph idx="1"/>
          </p:nvPr>
        </p:nvPicPr>
        <p:blipFill>
          <a:blip r:embed="rId2"/>
          <a:srcRect/>
          <a:stretch>
            <a:fillRect/>
          </a:stretch>
        </p:blipFill>
        <p:spPr bwMode="auto">
          <a:xfrm>
            <a:off x="0" y="1447800"/>
            <a:ext cx="9144000" cy="5410200"/>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Power of wind turbine for a incoming wind velocity V</a:t>
            </a:r>
            <a:r>
              <a:rPr lang="en-IN" sz="2200" dirty="0" smtClean="0"/>
              <a:t>i</a:t>
            </a:r>
            <a:endParaRPr lang="en-IN" dirty="0"/>
          </a:p>
        </p:txBody>
      </p:sp>
      <p:pic>
        <p:nvPicPr>
          <p:cNvPr id="1026" name="Picture 2"/>
          <p:cNvPicPr>
            <a:picLocks noGrp="1" noChangeAspect="1" noChangeArrowheads="1"/>
          </p:cNvPicPr>
          <p:nvPr>
            <p:ph idx="1"/>
          </p:nvPr>
        </p:nvPicPr>
        <p:blipFill>
          <a:blip r:embed="rId2"/>
          <a:srcRect/>
          <a:stretch>
            <a:fillRect/>
          </a:stretch>
        </p:blipFill>
        <p:spPr bwMode="auto">
          <a:xfrm>
            <a:off x="0" y="1524000"/>
            <a:ext cx="9144000" cy="5334000"/>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686800" cy="1143000"/>
          </a:xfrm>
        </p:spPr>
        <p:txBody>
          <a:bodyPr>
            <a:normAutofit/>
          </a:bodyPr>
          <a:lstStyle/>
          <a:p>
            <a:pPr algn="l"/>
            <a:r>
              <a:rPr lang="en-IN" sz="2000" b="0" dirty="0" smtClean="0">
                <a:solidFill>
                  <a:schemeClr val="tx1"/>
                </a:solidFill>
              </a:rPr>
              <a:t/>
            </a:r>
            <a:br>
              <a:rPr lang="en-IN" sz="2000" b="0" dirty="0" smtClean="0">
                <a:solidFill>
                  <a:schemeClr val="tx1"/>
                </a:solidFill>
              </a:rPr>
            </a:br>
            <a:r>
              <a:rPr lang="en-IN" sz="2000" b="0" dirty="0" smtClean="0">
                <a:solidFill>
                  <a:schemeClr val="tx1"/>
                </a:solidFill>
              </a:rPr>
              <a:t/>
            </a:r>
            <a:br>
              <a:rPr lang="en-IN" sz="2000" b="0" dirty="0" smtClean="0">
                <a:solidFill>
                  <a:schemeClr val="tx1"/>
                </a:solidFill>
              </a:rPr>
            </a:br>
            <a:r>
              <a:rPr lang="en-IN" sz="2000" b="0" dirty="0" smtClean="0">
                <a:solidFill>
                  <a:schemeClr val="tx1"/>
                </a:solidFill>
              </a:rPr>
              <a:t>For the exit end</a:t>
            </a:r>
            <a:endParaRPr lang="en-IN" sz="2000" b="0" dirty="0">
              <a:solidFill>
                <a:schemeClr val="tx1"/>
              </a:solidFill>
            </a:endParaRPr>
          </a:p>
        </p:txBody>
      </p:sp>
      <p:pic>
        <p:nvPicPr>
          <p:cNvPr id="2050" name="Picture 2"/>
          <p:cNvPicPr>
            <a:picLocks noGrp="1" noChangeAspect="1" noChangeArrowheads="1"/>
          </p:cNvPicPr>
          <p:nvPr>
            <p:ph idx="1"/>
          </p:nvPr>
        </p:nvPicPr>
        <p:blipFill>
          <a:blip r:embed="rId2"/>
          <a:srcRect/>
          <a:stretch>
            <a:fillRect/>
          </a:stretch>
        </p:blipFill>
        <p:spPr bwMode="auto">
          <a:xfrm>
            <a:off x="0" y="2133600"/>
            <a:ext cx="9144000" cy="895350"/>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0" y="3962400"/>
            <a:ext cx="9144000" cy="1057275"/>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4294967295"/>
          </p:nvPr>
        </p:nvPicPr>
        <p:blipFill>
          <a:blip r:embed="rId2"/>
          <a:srcRect/>
          <a:stretch>
            <a:fillRect/>
          </a:stretch>
        </p:blipFill>
        <p:spPr bwMode="auto">
          <a:xfrm>
            <a:off x="0" y="1447800"/>
            <a:ext cx="9144000" cy="5410200"/>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IN" dirty="0" smtClean="0"/>
              <a:t>UNIT III – WIND ENERGY</a:t>
            </a:r>
            <a:br>
              <a:rPr lang="en-IN" dirty="0" smtClean="0"/>
            </a:br>
            <a:endParaRPr lang="en-IN" dirty="0"/>
          </a:p>
        </p:txBody>
      </p:sp>
      <p:sp>
        <p:nvSpPr>
          <p:cNvPr id="6" name="Content Placeholder 5"/>
          <p:cNvSpPr>
            <a:spLocks noGrp="1"/>
          </p:cNvSpPr>
          <p:nvPr>
            <p:ph idx="1"/>
          </p:nvPr>
        </p:nvSpPr>
        <p:spPr>
          <a:xfrm>
            <a:off x="457200" y="1600200"/>
            <a:ext cx="8229600" cy="5029200"/>
          </a:xfrm>
        </p:spPr>
        <p:txBody>
          <a:bodyPr>
            <a:normAutofit/>
          </a:bodyPr>
          <a:lstStyle/>
          <a:p>
            <a:r>
              <a:rPr lang="en-IN" dirty="0" smtClean="0"/>
              <a:t>Wind energy - Energy chains - Application - Historical background.</a:t>
            </a:r>
          </a:p>
          <a:p>
            <a:r>
              <a:rPr lang="en-IN" dirty="0" smtClean="0"/>
              <a:t>Merits and limitations - Nature of wind - Planetary and local day / night winds </a:t>
            </a:r>
          </a:p>
          <a:p>
            <a:r>
              <a:rPr lang="en-IN" dirty="0" smtClean="0"/>
              <a:t> Wind energy quantum - Wind power density - Power calculations -Power in wind turbine –</a:t>
            </a:r>
          </a:p>
          <a:p>
            <a:r>
              <a:rPr lang="en-IN" dirty="0" smtClean="0"/>
              <a:t>Efficiency - Kinetic energy - Torque thrust calculations - Velocity at different heights.</a:t>
            </a:r>
          </a:p>
          <a:p>
            <a:r>
              <a:rPr lang="en-IN" dirty="0" smtClean="0"/>
              <a:t>Site selection - Favourable wind speed range - Wind energy conversion system - Energy pattern factor</a:t>
            </a:r>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098" name="Picture 2"/>
          <p:cNvPicPr>
            <a:picLocks noGrp="1" noChangeAspect="1" noChangeArrowheads="1"/>
          </p:cNvPicPr>
          <p:nvPr>
            <p:ph idx="1"/>
          </p:nvPr>
        </p:nvPicPr>
        <p:blipFill>
          <a:blip r:embed="rId2"/>
          <a:srcRect/>
          <a:stretch>
            <a:fillRect/>
          </a:stretch>
        </p:blipFill>
        <p:spPr bwMode="auto">
          <a:xfrm>
            <a:off x="0" y="1600200"/>
            <a:ext cx="9144000" cy="781050"/>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0" y="3667125"/>
            <a:ext cx="9144000" cy="3190875"/>
          </a:xfrm>
          <a:prstGeom prst="rect">
            <a:avLst/>
          </a:prstGeom>
          <a:noFill/>
          <a:ln w="9525">
            <a:noFill/>
            <a:miter lim="800000"/>
            <a:headEnd/>
            <a:tailEnd/>
          </a:ln>
          <a:effectLst/>
        </p:spPr>
      </p:pic>
      <p:pic>
        <p:nvPicPr>
          <p:cNvPr id="4100" name="Picture 4"/>
          <p:cNvPicPr>
            <a:picLocks noChangeAspect="1" noChangeArrowheads="1"/>
          </p:cNvPicPr>
          <p:nvPr/>
        </p:nvPicPr>
        <p:blipFill>
          <a:blip r:embed="rId4"/>
          <a:srcRect/>
          <a:stretch>
            <a:fillRect/>
          </a:stretch>
        </p:blipFill>
        <p:spPr bwMode="auto">
          <a:xfrm>
            <a:off x="0" y="2590800"/>
            <a:ext cx="9144000" cy="876300"/>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4294967295"/>
          </p:nvPr>
        </p:nvPicPr>
        <p:blipFill>
          <a:blip r:embed="rId2"/>
          <a:srcRect/>
          <a:stretch>
            <a:fillRect/>
          </a:stretch>
        </p:blipFill>
        <p:spPr bwMode="auto">
          <a:xfrm>
            <a:off x="0" y="1447800"/>
            <a:ext cx="9144000" cy="5410200"/>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Grp="1" noChangeAspect="1" noChangeArrowheads="1"/>
          </p:cNvPicPr>
          <p:nvPr>
            <p:ph idx="4294967295"/>
          </p:nvPr>
        </p:nvPicPr>
        <p:blipFill>
          <a:blip r:embed="rId2"/>
          <a:srcRect/>
          <a:stretch>
            <a:fillRect/>
          </a:stretch>
        </p:blipFill>
        <p:spPr bwMode="auto">
          <a:xfrm>
            <a:off x="0" y="1447800"/>
            <a:ext cx="9144000" cy="5410200"/>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686800" cy="1143000"/>
          </a:xfrm>
        </p:spPr>
        <p:txBody>
          <a:bodyPr>
            <a:normAutofit fontScale="90000"/>
          </a:bodyPr>
          <a:lstStyle/>
          <a:p>
            <a:pPr algn="l"/>
            <a:r>
              <a:rPr lang="en-IN" b="0" dirty="0" smtClean="0">
                <a:solidFill>
                  <a:schemeClr val="tx1"/>
                </a:solidFill>
              </a:rPr>
              <a:t>Total conversion of internal wind energy to work</a:t>
            </a:r>
            <a:endParaRPr lang="en-IN" b="0" dirty="0">
              <a:solidFill>
                <a:schemeClr val="tx1"/>
              </a:solidFill>
            </a:endParaRPr>
          </a:p>
        </p:txBody>
      </p:sp>
      <p:pic>
        <p:nvPicPr>
          <p:cNvPr id="7170" name="Picture 2"/>
          <p:cNvPicPr>
            <a:picLocks noGrp="1" noChangeAspect="1" noChangeArrowheads="1"/>
          </p:cNvPicPr>
          <p:nvPr>
            <p:ph idx="1"/>
          </p:nvPr>
        </p:nvPicPr>
        <p:blipFill>
          <a:blip r:embed="rId2"/>
          <a:srcRect/>
          <a:stretch>
            <a:fillRect/>
          </a:stretch>
        </p:blipFill>
        <p:spPr bwMode="auto">
          <a:xfrm>
            <a:off x="0" y="4343400"/>
            <a:ext cx="9144000" cy="2171700"/>
          </a:xfrm>
          <a:prstGeom prst="rect">
            <a:avLst/>
          </a:prstGeom>
          <a:noFill/>
          <a:ln w="9525">
            <a:noFill/>
            <a:miter lim="800000"/>
            <a:headEnd/>
            <a:tailEnd/>
          </a:ln>
          <a:effectLst/>
        </p:spPr>
      </p:pic>
      <p:pic>
        <p:nvPicPr>
          <p:cNvPr id="7171" name="Picture 3"/>
          <p:cNvPicPr>
            <a:picLocks noChangeAspect="1" noChangeArrowheads="1"/>
          </p:cNvPicPr>
          <p:nvPr/>
        </p:nvPicPr>
        <p:blipFill>
          <a:blip r:embed="rId3"/>
          <a:srcRect/>
          <a:stretch>
            <a:fillRect/>
          </a:stretch>
        </p:blipFill>
        <p:spPr bwMode="auto">
          <a:xfrm>
            <a:off x="0" y="1600200"/>
            <a:ext cx="9144000" cy="2514600"/>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4294967295"/>
          </p:nvPr>
        </p:nvPicPr>
        <p:blipFill>
          <a:blip r:embed="rId2"/>
          <a:srcRect/>
          <a:stretch>
            <a:fillRect/>
          </a:stretch>
        </p:blipFill>
        <p:spPr bwMode="auto">
          <a:xfrm>
            <a:off x="0" y="1447800"/>
            <a:ext cx="9144000" cy="5410200"/>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Power coefficient</a:t>
            </a:r>
            <a:endParaRPr lang="en-IN" dirty="0"/>
          </a:p>
        </p:txBody>
      </p:sp>
      <p:sp>
        <p:nvSpPr>
          <p:cNvPr id="3" name="Content Placeholder 2"/>
          <p:cNvSpPr>
            <a:spLocks noGrp="1"/>
          </p:cNvSpPr>
          <p:nvPr>
            <p:ph idx="1"/>
          </p:nvPr>
        </p:nvSpPr>
        <p:spPr>
          <a:xfrm>
            <a:off x="0" y="1600200"/>
            <a:ext cx="9144000" cy="4876800"/>
          </a:xfrm>
        </p:spPr>
        <p:txBody>
          <a:bodyPr/>
          <a:lstStyle/>
          <a:p>
            <a:r>
              <a:rPr lang="en-IN" dirty="0" smtClean="0"/>
              <a:t>Ideal or maximum theoretical efficiency also called as power coefficient of a wind turbine </a:t>
            </a:r>
          </a:p>
          <a:p>
            <a:r>
              <a:rPr lang="en-IN" dirty="0" smtClean="0"/>
              <a:t>Power coefficient Cp =   </a:t>
            </a:r>
          </a:p>
          <a:p>
            <a:pPr>
              <a:buNone/>
            </a:pPr>
            <a:r>
              <a:rPr lang="en-IN" dirty="0" smtClean="0"/>
              <a:t>          Power output from wind turbine / Power available in wind</a:t>
            </a:r>
          </a:p>
          <a:p>
            <a:r>
              <a:rPr lang="en-IN" dirty="0" smtClean="0"/>
              <a:t>The factor Cp (0.593) is known as Betz coefficient </a:t>
            </a:r>
            <a:endParaRPr lang="en-IN"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Site selection consideration</a:t>
            </a:r>
            <a:endParaRPr lang="en-IN" dirty="0"/>
          </a:p>
        </p:txBody>
      </p:sp>
      <p:sp>
        <p:nvSpPr>
          <p:cNvPr id="3" name="Content Placeholder 2"/>
          <p:cNvSpPr>
            <a:spLocks noGrp="1"/>
          </p:cNvSpPr>
          <p:nvPr>
            <p:ph idx="1"/>
          </p:nvPr>
        </p:nvSpPr>
        <p:spPr>
          <a:xfrm>
            <a:off x="0" y="1600200"/>
            <a:ext cx="8686800" cy="4876800"/>
          </a:xfrm>
        </p:spPr>
        <p:txBody>
          <a:bodyPr>
            <a:normAutofit lnSpcReduction="10000"/>
          </a:bodyPr>
          <a:lstStyle/>
          <a:p>
            <a:r>
              <a:rPr lang="en-IN" dirty="0" smtClean="0"/>
              <a:t>Annual average wind speed-fundamental requirements</a:t>
            </a:r>
          </a:p>
          <a:p>
            <a:r>
              <a:rPr lang="en-IN" dirty="0" smtClean="0"/>
              <a:t>Availability of anemometry data</a:t>
            </a:r>
          </a:p>
          <a:p>
            <a:r>
              <a:rPr lang="en-IN" dirty="0" smtClean="0"/>
              <a:t>Availability of wind V</a:t>
            </a:r>
            <a:r>
              <a:rPr lang="en-IN" sz="1600" dirty="0" smtClean="0"/>
              <a:t>t</a:t>
            </a:r>
            <a:r>
              <a:rPr lang="en-IN" dirty="0" smtClean="0"/>
              <a:t> curve at the proposed site</a:t>
            </a:r>
          </a:p>
          <a:p>
            <a:r>
              <a:rPr lang="en-IN" dirty="0" smtClean="0"/>
              <a:t>Wind structure at the proposed site.</a:t>
            </a:r>
          </a:p>
          <a:p>
            <a:r>
              <a:rPr lang="en-IN" dirty="0" smtClean="0"/>
              <a:t>Altitude of the proposed site</a:t>
            </a:r>
          </a:p>
          <a:p>
            <a:r>
              <a:rPr lang="en-IN" dirty="0" smtClean="0"/>
              <a:t>Terrain and its aerodynamic</a:t>
            </a:r>
          </a:p>
          <a:p>
            <a:r>
              <a:rPr lang="en-IN" dirty="0" smtClean="0"/>
              <a:t>Local ecology</a:t>
            </a:r>
          </a:p>
          <a:p>
            <a:r>
              <a:rPr lang="en-IN" dirty="0" smtClean="0"/>
              <a:t>Distance to road and railways</a:t>
            </a:r>
          </a:p>
          <a:p>
            <a:r>
              <a:rPr lang="en-IN" dirty="0" smtClean="0"/>
              <a:t>Nearness of site to local centre/users</a:t>
            </a:r>
          </a:p>
          <a:p>
            <a:r>
              <a:rPr lang="en-IN" dirty="0" smtClean="0"/>
              <a:t>Nature of ground</a:t>
            </a:r>
          </a:p>
          <a:p>
            <a:r>
              <a:rPr lang="en-IN" dirty="0" smtClean="0"/>
              <a:t>Favourable land cost</a:t>
            </a:r>
          </a:p>
          <a:p>
            <a:r>
              <a:rPr lang="en-IN" dirty="0" smtClean="0"/>
              <a:t>Other conditions</a:t>
            </a:r>
          </a:p>
          <a:p>
            <a:endParaRPr lang="en-IN" dirty="0" smtClean="0"/>
          </a:p>
          <a:p>
            <a:endParaRPr lang="en-IN"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600200"/>
            <a:ext cx="8229600" cy="4876800"/>
          </a:xfrm>
        </p:spPr>
        <p:txBody>
          <a:bodyPr/>
          <a:lstStyle/>
          <a:p>
            <a:r>
              <a:rPr lang="en-IN" dirty="0" smtClean="0">
                <a:solidFill>
                  <a:schemeClr val="tx1"/>
                </a:solidFill>
              </a:rPr>
              <a:t>High Annual average wind speed-fundamental requirements.</a:t>
            </a:r>
          </a:p>
          <a:p>
            <a:r>
              <a:rPr lang="en-IN" dirty="0" smtClean="0">
                <a:solidFill>
                  <a:schemeClr val="tx1"/>
                </a:solidFill>
              </a:rPr>
              <a:t>Doubling V,increases - Pw by a factor of 8</a:t>
            </a:r>
          </a:p>
          <a:p>
            <a:r>
              <a:rPr lang="en-IN" dirty="0" smtClean="0">
                <a:solidFill>
                  <a:schemeClr val="tx1"/>
                </a:solidFill>
              </a:rPr>
              <a:t>Strategy</a:t>
            </a:r>
          </a:p>
          <a:p>
            <a:pPr>
              <a:buFont typeface="Wingdings" pitchFamily="2" charset="2"/>
              <a:buChar char="Ø"/>
            </a:pPr>
            <a:r>
              <a:rPr lang="en-IN" dirty="0" smtClean="0">
                <a:solidFill>
                  <a:schemeClr val="tx1"/>
                </a:solidFill>
              </a:rPr>
              <a:t>Survey of historical wind data</a:t>
            </a:r>
          </a:p>
          <a:p>
            <a:pPr>
              <a:buFont typeface="Wingdings" pitchFamily="2" charset="2"/>
              <a:buChar char="Ø"/>
            </a:pPr>
            <a:r>
              <a:rPr lang="en-IN" dirty="0" smtClean="0">
                <a:solidFill>
                  <a:schemeClr val="tx1"/>
                </a:solidFill>
              </a:rPr>
              <a:t>Contour maps</a:t>
            </a:r>
          </a:p>
          <a:p>
            <a:pPr>
              <a:buFont typeface="Wingdings" pitchFamily="2" charset="2"/>
              <a:buChar char="Ø"/>
            </a:pPr>
            <a:r>
              <a:rPr lang="en-IN" dirty="0" smtClean="0">
                <a:solidFill>
                  <a:schemeClr val="tx1"/>
                </a:solidFill>
              </a:rPr>
              <a:t>Potential sites visited</a:t>
            </a:r>
          </a:p>
          <a:p>
            <a:pPr>
              <a:buFont typeface="Wingdings" pitchFamily="2" charset="2"/>
              <a:buChar char="Ø"/>
            </a:pPr>
            <a:r>
              <a:rPr lang="en-IN" dirty="0" smtClean="0">
                <a:solidFill>
                  <a:schemeClr val="tx1"/>
                </a:solidFill>
              </a:rPr>
              <a:t>Best site are instrumented</a:t>
            </a:r>
          </a:p>
          <a:p>
            <a:pPr>
              <a:buFont typeface="Wingdings" pitchFamily="2" charset="2"/>
              <a:buChar char="Ø"/>
            </a:pPr>
            <a:r>
              <a:rPr lang="en-IN" dirty="0" smtClean="0">
                <a:solidFill>
                  <a:schemeClr val="tx1"/>
                </a:solidFill>
              </a:rPr>
              <a:t>Choose the optimal site</a:t>
            </a:r>
          </a:p>
          <a:p>
            <a:endParaRPr lang="en-IN" dirty="0" smtClean="0"/>
          </a:p>
          <a:p>
            <a:endParaRPr lang="en-I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IN" dirty="0" smtClean="0"/>
              <a:t>Anemometer-Availability of anemometry data</a:t>
            </a:r>
            <a:br>
              <a:rPr lang="en-IN" dirty="0" smtClean="0"/>
            </a:br>
            <a:endParaRPr lang="en-IN" dirty="0"/>
          </a:p>
        </p:txBody>
      </p:sp>
      <p:pic>
        <p:nvPicPr>
          <p:cNvPr id="1026" name="Picture 2"/>
          <p:cNvPicPr>
            <a:picLocks noGrp="1" noChangeAspect="1" noChangeArrowheads="1"/>
          </p:cNvPicPr>
          <p:nvPr>
            <p:ph idx="1"/>
          </p:nvPr>
        </p:nvPicPr>
        <p:blipFill>
          <a:blip r:embed="rId2"/>
          <a:srcRect/>
          <a:stretch>
            <a:fillRect/>
          </a:stretch>
        </p:blipFill>
        <p:spPr bwMode="auto">
          <a:xfrm>
            <a:off x="1447800" y="4800600"/>
            <a:ext cx="3809284" cy="18288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1524000" y="1905000"/>
            <a:ext cx="3512820" cy="2286000"/>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4294967295"/>
          </p:nvPr>
        </p:nvPicPr>
        <p:blipFill>
          <a:blip r:embed="rId2"/>
          <a:srcRect/>
          <a:stretch>
            <a:fillRect/>
          </a:stretch>
        </p:blipFill>
        <p:spPr bwMode="auto">
          <a:xfrm>
            <a:off x="1295400" y="1676400"/>
            <a:ext cx="7162800" cy="4648200"/>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Wind energy</a:t>
            </a:r>
            <a:endParaRPr lang="en-US" dirty="0"/>
          </a:p>
        </p:txBody>
      </p:sp>
      <p:sp>
        <p:nvSpPr>
          <p:cNvPr id="4" name="Content Placeholder 3"/>
          <p:cNvSpPr>
            <a:spLocks noGrp="1"/>
          </p:cNvSpPr>
          <p:nvPr>
            <p:ph idx="1"/>
          </p:nvPr>
        </p:nvSpPr>
        <p:spPr>
          <a:xfrm>
            <a:off x="228600" y="1600200"/>
            <a:ext cx="8458200" cy="5029200"/>
          </a:xfrm>
        </p:spPr>
        <p:txBody>
          <a:bodyPr>
            <a:normAutofit lnSpcReduction="10000"/>
          </a:bodyPr>
          <a:lstStyle/>
          <a:p>
            <a:r>
              <a:rPr lang="en-US" dirty="0" smtClean="0"/>
              <a:t>Wind energy is the manifestation of solar energy</a:t>
            </a:r>
          </a:p>
          <a:p>
            <a:r>
              <a:rPr lang="en-US" dirty="0" smtClean="0"/>
              <a:t>Wind is air in motion</a:t>
            </a:r>
          </a:p>
          <a:p>
            <a:r>
              <a:rPr lang="en-US" dirty="0" smtClean="0"/>
              <a:t>Energy in the wind is converted into rotary mechanical energy by the wind-turbine</a:t>
            </a:r>
            <a:endParaRPr lang="en-US" sz="2400" dirty="0" smtClean="0"/>
          </a:p>
          <a:p>
            <a:endParaRPr lang="en-US" dirty="0" smtClean="0"/>
          </a:p>
          <a:p>
            <a:r>
              <a:rPr lang="en-US" sz="2400" dirty="0" smtClean="0"/>
              <a:t>Unit rating of wind turbine generators covers a wide range from 0.5kW to 14MW The broad classification is as follows:</a:t>
            </a:r>
          </a:p>
          <a:p>
            <a:pPr>
              <a:buFont typeface="Wingdings" pitchFamily="2" charset="2"/>
              <a:buChar char="Ø"/>
            </a:pPr>
            <a:r>
              <a:rPr lang="en-US" sz="2400" dirty="0" smtClean="0"/>
              <a:t>Very small 0.5kW to 1kW</a:t>
            </a:r>
          </a:p>
          <a:p>
            <a:pPr>
              <a:buFont typeface="Wingdings" pitchFamily="2" charset="2"/>
              <a:buChar char="Ø"/>
            </a:pPr>
            <a:r>
              <a:rPr lang="en-US" sz="2400" dirty="0" smtClean="0"/>
              <a:t>Small             1 to 15 </a:t>
            </a:r>
          </a:p>
          <a:p>
            <a:pPr>
              <a:buFont typeface="Wingdings" pitchFamily="2" charset="2"/>
              <a:buChar char="Ø"/>
            </a:pPr>
            <a:r>
              <a:rPr lang="en-US" sz="2400" dirty="0" smtClean="0"/>
              <a:t>Medium         15 to 200</a:t>
            </a:r>
          </a:p>
          <a:p>
            <a:pPr>
              <a:buFont typeface="Wingdings" pitchFamily="2" charset="2"/>
              <a:buChar char="Ø"/>
            </a:pPr>
            <a:r>
              <a:rPr lang="en-US" sz="2400" dirty="0" smtClean="0"/>
              <a:t>Large            250 to 1000</a:t>
            </a:r>
          </a:p>
          <a:p>
            <a:pPr>
              <a:buFont typeface="Wingdings" pitchFamily="2" charset="2"/>
              <a:buChar char="Ø"/>
            </a:pPr>
            <a:r>
              <a:rPr lang="en-US" sz="2400" dirty="0" smtClean="0"/>
              <a:t>Very large    1000kW to 6000kW</a:t>
            </a:r>
          </a:p>
          <a:p>
            <a:endParaRPr lang="en-US" sz="2400" dirty="0" smtClean="0"/>
          </a:p>
          <a:p>
            <a:endParaRPr lang="en-US" sz="2400" dirty="0" smtClean="0"/>
          </a:p>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Components of WECS</a:t>
            </a:r>
            <a:endParaRPr lang="en-IN" dirty="0"/>
          </a:p>
        </p:txBody>
      </p:sp>
      <p:pic>
        <p:nvPicPr>
          <p:cNvPr id="4" name="Picture 4"/>
          <p:cNvPicPr>
            <a:picLocks noGrp="1" noChangeAspect="1" noChangeArrowheads="1"/>
          </p:cNvPicPr>
          <p:nvPr>
            <p:ph idx="1"/>
          </p:nvPr>
        </p:nvPicPr>
        <p:blipFill>
          <a:blip r:embed="rId2"/>
          <a:srcRect/>
          <a:stretch>
            <a:fillRect/>
          </a:stretch>
        </p:blipFill>
        <p:spPr>
          <a:xfrm>
            <a:off x="914400" y="1600200"/>
            <a:ext cx="6857999" cy="4876800"/>
          </a:xfrm>
          <a:no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Basic Components</a:t>
            </a:r>
            <a:endParaRPr lang="en-IN" dirty="0"/>
          </a:p>
        </p:txBody>
      </p:sp>
      <p:pic>
        <p:nvPicPr>
          <p:cNvPr id="5" name="Content Placeholder 4"/>
          <p:cNvPicPr>
            <a:picLocks noGrp="1"/>
          </p:cNvPicPr>
          <p:nvPr>
            <p:ph idx="1"/>
          </p:nvPr>
        </p:nvPicPr>
        <p:blipFill>
          <a:blip r:embed="rId2"/>
          <a:srcRect/>
          <a:stretch>
            <a:fillRect/>
          </a:stretch>
        </p:blipFill>
        <p:spPr bwMode="auto">
          <a:xfrm>
            <a:off x="228600" y="1676400"/>
            <a:ext cx="8763000" cy="4724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228600" y="1524000"/>
            <a:ext cx="8458200" cy="5562600"/>
          </a:xfrm>
        </p:spPr>
        <p:txBody>
          <a:bodyPr>
            <a:normAutofit lnSpcReduction="10000"/>
          </a:bodyPr>
          <a:lstStyle/>
          <a:p>
            <a:r>
              <a:rPr lang="en-IN" dirty="0" smtClean="0">
                <a:solidFill>
                  <a:srgbClr val="7030A0"/>
                </a:solidFill>
              </a:rPr>
              <a:t>Aero turbines </a:t>
            </a:r>
            <a:r>
              <a:rPr lang="en-IN" dirty="0" smtClean="0"/>
              <a:t>convert energy in moving air to rotary mechanical energy</a:t>
            </a:r>
          </a:p>
          <a:p>
            <a:pPr>
              <a:buFont typeface="Wingdings" pitchFamily="2" charset="2"/>
              <a:buChar char="Ø"/>
            </a:pPr>
            <a:r>
              <a:rPr lang="en-IN" dirty="0" smtClean="0"/>
              <a:t>Pitch control</a:t>
            </a:r>
          </a:p>
          <a:p>
            <a:pPr>
              <a:buFont typeface="Wingdings" pitchFamily="2" charset="2"/>
              <a:buChar char="Ø"/>
            </a:pPr>
            <a:r>
              <a:rPr lang="en-IN" dirty="0" smtClean="0"/>
              <a:t> Yaw control</a:t>
            </a:r>
          </a:p>
          <a:p>
            <a:pPr>
              <a:buFont typeface="Wingdings" pitchFamily="2" charset="2"/>
              <a:buChar char="Ø"/>
            </a:pPr>
            <a:endParaRPr lang="en-IN" dirty="0" smtClean="0"/>
          </a:p>
          <a:p>
            <a:pPr>
              <a:buFont typeface="Wingdings" pitchFamily="2" charset="2"/>
              <a:buChar char="Ø"/>
            </a:pPr>
            <a:endParaRPr lang="en-IN" dirty="0" smtClean="0"/>
          </a:p>
          <a:p>
            <a:pPr>
              <a:buNone/>
            </a:pPr>
            <a:endParaRPr lang="en-IN" dirty="0" smtClean="0"/>
          </a:p>
          <a:p>
            <a:r>
              <a:rPr lang="en-IN" dirty="0" smtClean="0"/>
              <a:t>In </a:t>
            </a:r>
            <a:r>
              <a:rPr lang="en-IN" dirty="0" smtClean="0">
                <a:solidFill>
                  <a:srgbClr val="7030A0"/>
                </a:solidFill>
              </a:rPr>
              <a:t>large machines, a servo mechanism </a:t>
            </a:r>
            <a:r>
              <a:rPr lang="en-IN" dirty="0" smtClean="0"/>
              <a:t>operated by a wind-direction sensor controls the yaw motor.</a:t>
            </a:r>
          </a:p>
          <a:p>
            <a:r>
              <a:rPr lang="en-IN" dirty="0" smtClean="0"/>
              <a:t>A </a:t>
            </a:r>
            <a:r>
              <a:rPr lang="en-IN" dirty="0" smtClean="0">
                <a:solidFill>
                  <a:srgbClr val="7030A0"/>
                </a:solidFill>
              </a:rPr>
              <a:t>Mechanical interface </a:t>
            </a:r>
            <a:r>
              <a:rPr lang="en-IN" dirty="0" smtClean="0"/>
              <a:t>consisting of a </a:t>
            </a:r>
            <a:r>
              <a:rPr lang="en-IN" dirty="0" smtClean="0">
                <a:solidFill>
                  <a:srgbClr val="7030A0"/>
                </a:solidFill>
              </a:rPr>
              <a:t>step up gear </a:t>
            </a:r>
            <a:r>
              <a:rPr lang="en-IN" dirty="0" smtClean="0"/>
              <a:t>and a suitable </a:t>
            </a:r>
            <a:r>
              <a:rPr lang="en-IN" dirty="0" smtClean="0">
                <a:solidFill>
                  <a:srgbClr val="7030A0"/>
                </a:solidFill>
              </a:rPr>
              <a:t>coupling transmits </a:t>
            </a:r>
            <a:r>
              <a:rPr lang="en-IN" dirty="0" smtClean="0"/>
              <a:t>the rotary mechanical energy to an electrical generator.</a:t>
            </a:r>
          </a:p>
          <a:p>
            <a:r>
              <a:rPr lang="en-IN" dirty="0" smtClean="0"/>
              <a:t>Output of the generator is connected to the load or power grid.</a:t>
            </a:r>
          </a:p>
          <a:p>
            <a:endParaRPr lang="en-IN" dirty="0"/>
          </a:p>
        </p:txBody>
      </p:sp>
      <p:graphicFrame>
        <p:nvGraphicFramePr>
          <p:cNvPr id="4" name="Diagram 3"/>
          <p:cNvGraphicFramePr/>
          <p:nvPr/>
        </p:nvGraphicFramePr>
        <p:xfrm>
          <a:off x="2667000" y="2514600"/>
          <a:ext cx="2286000" cy="1981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buNone/>
            </a:pPr>
            <a:r>
              <a:rPr lang="en-IN" dirty="0" smtClean="0"/>
              <a:t>Controller:</a:t>
            </a:r>
          </a:p>
          <a:p>
            <a:r>
              <a:rPr lang="en-IN" dirty="0" smtClean="0"/>
              <a:t>Sense wind speed, wind direction, shaft speeds, torques, output power and generator temperature.</a:t>
            </a:r>
          </a:p>
          <a:p>
            <a:r>
              <a:rPr lang="en-IN" dirty="0" smtClean="0"/>
              <a:t>Generates appropriate control signal.</a:t>
            </a:r>
          </a:p>
          <a:p>
            <a:pPr>
              <a:buNone/>
            </a:pPr>
            <a:r>
              <a:rPr lang="en-IN" dirty="0" smtClean="0"/>
              <a:t>Rotor:</a:t>
            </a:r>
          </a:p>
          <a:p>
            <a:pPr>
              <a:buNone/>
            </a:pPr>
            <a:r>
              <a:rPr lang="en-IN" dirty="0" smtClean="0"/>
              <a:t>Rotors are mainly two types:</a:t>
            </a:r>
          </a:p>
          <a:p>
            <a:pPr marL="514350" indent="-514350">
              <a:buAutoNum type="romanLcParenBoth"/>
            </a:pPr>
            <a:r>
              <a:rPr lang="en-IN" dirty="0" smtClean="0"/>
              <a:t>Horizontal axis rotor</a:t>
            </a:r>
          </a:p>
          <a:p>
            <a:pPr marL="514350" indent="-514350">
              <a:buAutoNum type="romanLcParenBoth"/>
            </a:pPr>
            <a:r>
              <a:rPr lang="en-IN" dirty="0" smtClean="0"/>
              <a:t>Vertical axis </a:t>
            </a:r>
            <a:r>
              <a:rPr lang="en-IN" dirty="0" smtClean="0">
                <a:solidFill>
                  <a:schemeClr val="tx1"/>
                </a:solidFill>
              </a:rPr>
              <a:t>rotor</a:t>
            </a:r>
            <a:r>
              <a:rPr lang="en-IN" dirty="0" smtClean="0">
                <a:solidFill>
                  <a:srgbClr val="7030A0"/>
                </a:solidFill>
              </a:rPr>
              <a:t>-Advantage: operate in all wind directions and need no yaw adjustment</a:t>
            </a:r>
            <a:r>
              <a:rPr lang="en-IN" dirty="0" smtClean="0"/>
              <a:t>.</a:t>
            </a:r>
            <a:endParaRPr lang="en-IN"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p:cNvPicPr>
          <p:nvPr>
            <p:ph idx="1"/>
          </p:nvPr>
        </p:nvPicPr>
        <p:blipFill>
          <a:blip r:embed="rId2"/>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600200"/>
            <a:ext cx="8458200" cy="4876800"/>
          </a:xfrm>
        </p:spPr>
        <p:txBody>
          <a:bodyPr/>
          <a:lstStyle/>
          <a:p>
            <a:r>
              <a:rPr lang="en-IN" dirty="0" smtClean="0">
                <a:solidFill>
                  <a:srgbClr val="7030A0"/>
                </a:solidFill>
              </a:rPr>
              <a:t>Windmill head</a:t>
            </a:r>
            <a:r>
              <a:rPr lang="en-IN" dirty="0" smtClean="0">
                <a:solidFill>
                  <a:schemeClr val="tx1"/>
                </a:solidFill>
              </a:rPr>
              <a:t>: supports the rotor, housing the rotor bearings.</a:t>
            </a:r>
          </a:p>
          <a:p>
            <a:r>
              <a:rPr lang="en-IN" dirty="0" smtClean="0">
                <a:solidFill>
                  <a:srgbClr val="7030A0"/>
                </a:solidFill>
              </a:rPr>
              <a:t>Transmissions</a:t>
            </a:r>
            <a:r>
              <a:rPr lang="en-IN" dirty="0" smtClean="0">
                <a:solidFill>
                  <a:schemeClr val="tx1"/>
                </a:solidFill>
              </a:rPr>
              <a:t>: Rate of rotation of large wind turbine generators 40-50 rpm</a:t>
            </a:r>
          </a:p>
          <a:p>
            <a:r>
              <a:rPr lang="en-IN" dirty="0" smtClean="0">
                <a:solidFill>
                  <a:schemeClr val="tx1"/>
                </a:solidFill>
              </a:rPr>
              <a:t>Optimum generator output requires-1800 rpm-it is necessary to increase greatly the low rotor rate of turning.</a:t>
            </a:r>
          </a:p>
          <a:p>
            <a:r>
              <a:rPr lang="en-IN" dirty="0" smtClean="0">
                <a:solidFill>
                  <a:schemeClr val="tx1"/>
                </a:solidFill>
              </a:rPr>
              <a:t>Fixed ratio gears(top mounted equipment), belts and chains, singly or in combination or hydraulic systems involving fluid pumps and motors </a:t>
            </a:r>
          </a:p>
          <a:p>
            <a:endParaRPr lang="en-IN"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600200"/>
            <a:ext cx="8229600" cy="4876800"/>
          </a:xfrm>
        </p:spPr>
        <p:txBody>
          <a:bodyPr/>
          <a:lstStyle/>
          <a:p>
            <a:pPr>
              <a:buNone/>
            </a:pPr>
            <a:r>
              <a:rPr lang="en-IN" dirty="0" smtClean="0">
                <a:solidFill>
                  <a:srgbClr val="7030A0"/>
                </a:solidFill>
              </a:rPr>
              <a:t>Generators</a:t>
            </a:r>
            <a:r>
              <a:rPr lang="en-IN" dirty="0" smtClean="0"/>
              <a:t> </a:t>
            </a:r>
            <a:r>
              <a:rPr lang="en-IN" dirty="0" smtClean="0">
                <a:solidFill>
                  <a:schemeClr val="tx1"/>
                </a:solidFill>
              </a:rPr>
              <a:t>: Either constant or variable speed generators</a:t>
            </a:r>
          </a:p>
          <a:p>
            <a:pPr>
              <a:buNone/>
            </a:pPr>
            <a:r>
              <a:rPr lang="en-IN" dirty="0" smtClean="0">
                <a:solidFill>
                  <a:schemeClr val="tx1"/>
                </a:solidFill>
              </a:rPr>
              <a:t>Variable generators – Expensive</a:t>
            </a:r>
          </a:p>
          <a:p>
            <a:pPr>
              <a:buNone/>
            </a:pPr>
            <a:r>
              <a:rPr lang="en-IN" dirty="0" smtClean="0">
                <a:solidFill>
                  <a:schemeClr val="tx1"/>
                </a:solidFill>
              </a:rPr>
              <a:t>Constant speed generators are used</a:t>
            </a:r>
            <a:endParaRPr lang="en-IN" dirty="0">
              <a:solidFill>
                <a:schemeClr val="tx1"/>
              </a:solidFill>
            </a:endParaRPr>
          </a:p>
        </p:txBody>
      </p:sp>
      <p:graphicFrame>
        <p:nvGraphicFramePr>
          <p:cNvPr id="4" name="Diagram 3"/>
          <p:cNvGraphicFramePr/>
          <p:nvPr/>
        </p:nvGraphicFramePr>
        <p:xfrm>
          <a:off x="4800600" y="2895600"/>
          <a:ext cx="2895600" cy="248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600200"/>
            <a:ext cx="8458200" cy="5257800"/>
          </a:xfrm>
        </p:spPr>
        <p:txBody>
          <a:bodyPr>
            <a:normAutofit/>
          </a:bodyPr>
          <a:lstStyle/>
          <a:p>
            <a:pPr>
              <a:buNone/>
            </a:pPr>
            <a:r>
              <a:rPr lang="en-IN" dirty="0" smtClean="0">
                <a:solidFill>
                  <a:schemeClr val="tx1"/>
                </a:solidFill>
              </a:rPr>
              <a:t>Controls: Modern large wind turbine generator requires a versatile and reliable control system to perform the following functions:</a:t>
            </a:r>
          </a:p>
          <a:p>
            <a:pPr marL="457200" indent="-457200">
              <a:buFont typeface="+mj-lt"/>
              <a:buAutoNum type="arabicPeriod"/>
            </a:pPr>
            <a:r>
              <a:rPr lang="en-IN" dirty="0" smtClean="0">
                <a:solidFill>
                  <a:schemeClr val="tx1"/>
                </a:solidFill>
              </a:rPr>
              <a:t>Orientation of rotor into the wind</a:t>
            </a:r>
          </a:p>
          <a:p>
            <a:pPr marL="457200" indent="-457200">
              <a:buFont typeface="+mj-lt"/>
              <a:buAutoNum type="arabicPeriod"/>
            </a:pPr>
            <a:r>
              <a:rPr lang="en-IN" dirty="0" smtClean="0">
                <a:solidFill>
                  <a:schemeClr val="tx1"/>
                </a:solidFill>
              </a:rPr>
              <a:t>Start up and cut-in  of the equipment, shutdown and </a:t>
            </a:r>
          </a:p>
          <a:p>
            <a:pPr marL="457200" indent="-457200">
              <a:buFont typeface="+mj-lt"/>
              <a:buAutoNum type="arabicPeriod"/>
            </a:pPr>
            <a:r>
              <a:rPr lang="en-IN" dirty="0" smtClean="0">
                <a:solidFill>
                  <a:schemeClr val="tx1"/>
                </a:solidFill>
              </a:rPr>
              <a:t>cut-out-very high wind speed.</a:t>
            </a:r>
          </a:p>
          <a:p>
            <a:pPr marL="457200" indent="-457200">
              <a:buFont typeface="+mj-lt"/>
              <a:buAutoNum type="arabicPeriod"/>
            </a:pPr>
            <a:r>
              <a:rPr lang="en-IN" dirty="0" smtClean="0">
                <a:solidFill>
                  <a:schemeClr val="tx1"/>
                </a:solidFill>
              </a:rPr>
              <a:t>Power control of the rotor by varying the pitch of the blades.</a:t>
            </a:r>
          </a:p>
          <a:p>
            <a:pPr marL="457200" indent="-457200">
              <a:buFont typeface="+mj-lt"/>
              <a:buAutoNum type="arabicPeriod"/>
            </a:pPr>
            <a:r>
              <a:rPr lang="en-IN" dirty="0" smtClean="0">
                <a:solidFill>
                  <a:schemeClr val="tx1"/>
                </a:solidFill>
              </a:rPr>
              <a:t>Generator output monitoring</a:t>
            </a:r>
          </a:p>
          <a:p>
            <a:pPr marL="457200" indent="-457200">
              <a:buFont typeface="+mj-lt"/>
              <a:buAutoNum type="arabicPeriod"/>
            </a:pPr>
            <a:r>
              <a:rPr lang="en-IN" dirty="0" smtClean="0">
                <a:solidFill>
                  <a:schemeClr val="tx1"/>
                </a:solidFill>
              </a:rPr>
              <a:t>Protection for the generator</a:t>
            </a:r>
          </a:p>
          <a:p>
            <a:pPr marL="457200" indent="-457200">
              <a:buFont typeface="+mj-lt"/>
              <a:buAutoNum type="arabicPeriod"/>
            </a:pPr>
            <a:r>
              <a:rPr lang="en-IN" dirty="0" smtClean="0">
                <a:solidFill>
                  <a:schemeClr val="tx1"/>
                </a:solidFill>
              </a:rPr>
              <a:t>Auxiliary /emergency power</a:t>
            </a:r>
          </a:p>
          <a:p>
            <a:pPr marL="457200" indent="-457200">
              <a:buFont typeface="+mj-lt"/>
              <a:buAutoNum type="arabicPeriod"/>
            </a:pPr>
            <a:r>
              <a:rPr lang="en-IN" dirty="0" smtClean="0">
                <a:solidFill>
                  <a:schemeClr val="tx1"/>
                </a:solidFill>
              </a:rPr>
              <a:t>Maintenance mode.</a:t>
            </a:r>
            <a:endParaRPr lang="en-IN" dirty="0">
              <a:solidFill>
                <a:schemeClr val="tx1"/>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074" name="Picture 2"/>
          <p:cNvPicPr>
            <a:picLocks noGrp="1" noChangeAspect="1" noChangeArrowheads="1"/>
          </p:cNvPicPr>
          <p:nvPr>
            <p:ph idx="1"/>
          </p:nvPr>
        </p:nvPicPr>
        <p:blipFill>
          <a:blip r:embed="rId2"/>
          <a:srcRect/>
          <a:stretch>
            <a:fillRect/>
          </a:stretch>
        </p:blipFill>
        <p:spPr bwMode="auto">
          <a:xfrm>
            <a:off x="228600" y="1524000"/>
            <a:ext cx="8229599" cy="5105400"/>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050" name="Picture 2"/>
          <p:cNvPicPr>
            <a:picLocks noGrp="1" noChangeAspect="1" noChangeArrowheads="1"/>
          </p:cNvPicPr>
          <p:nvPr>
            <p:ph idx="1"/>
          </p:nvPr>
        </p:nvPicPr>
        <p:blipFill>
          <a:blip r:embed="rId2"/>
          <a:srcRect/>
          <a:stretch>
            <a:fillRect/>
          </a:stretch>
        </p:blipFill>
        <p:spPr bwMode="auto">
          <a:xfrm>
            <a:off x="381000" y="1600200"/>
            <a:ext cx="8534400" cy="5257799"/>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 energy chains</a:t>
            </a:r>
            <a:endParaRPr lang="en-US" dirty="0"/>
          </a:p>
        </p:txBody>
      </p:sp>
      <p:sp>
        <p:nvSpPr>
          <p:cNvPr id="3" name="Content Placeholder 2"/>
          <p:cNvSpPr>
            <a:spLocks noGrp="1"/>
          </p:cNvSpPr>
          <p:nvPr>
            <p:ph idx="1"/>
          </p:nvPr>
        </p:nvSpPr>
        <p:spPr>
          <a:xfrm>
            <a:off x="0" y="1600200"/>
            <a:ext cx="8686800" cy="4876800"/>
          </a:xfrm>
        </p:spPr>
        <p:txBody>
          <a:bodyPr/>
          <a:lstStyle/>
          <a:p>
            <a:r>
              <a:rPr lang="en-US" dirty="0" smtClean="0"/>
              <a:t>Energy chains of wind energy are:</a:t>
            </a:r>
          </a:p>
          <a:p>
            <a:pPr>
              <a:buNone/>
            </a:pPr>
            <a:endParaRPr lang="en-US" dirty="0"/>
          </a:p>
        </p:txBody>
      </p:sp>
      <p:graphicFrame>
        <p:nvGraphicFramePr>
          <p:cNvPr id="4" name="Diagram 3"/>
          <p:cNvGraphicFramePr/>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nvGraphicFramePr>
        <p:xfrm>
          <a:off x="381000" y="1397000"/>
          <a:ext cx="8153400" cy="5003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numCol="1" compatLnSpc="1">
            <a:prstTxWarp prst="textNoShape">
              <a:avLst/>
            </a:prstTxWarp>
            <a:noAutofit/>
          </a:bodyPr>
          <a:lstStyle/>
          <a:p>
            <a:pPr eaLnBrk="1" hangingPunct="1">
              <a:defRPr/>
            </a:pPr>
            <a:r>
              <a:rPr lang="en-US" sz="3200" dirty="0" smtClean="0">
                <a:ea typeface="MS PGothic" pitchFamily="34" charset="-128"/>
              </a:rPr>
              <a:t>Modern Wind Turbines</a:t>
            </a:r>
          </a:p>
        </p:txBody>
      </p:sp>
      <p:sp>
        <p:nvSpPr>
          <p:cNvPr id="2" name="Picture Placeholder 1"/>
          <p:cNvSpPr>
            <a:spLocks noGrp="1"/>
          </p:cNvSpPr>
          <p:nvPr>
            <p:ph type="pic" idx="1"/>
          </p:nvPr>
        </p:nvSpPr>
        <p:spPr/>
      </p:sp>
      <p:sp>
        <p:nvSpPr>
          <p:cNvPr id="22531" name="Subtitle 6"/>
          <p:cNvSpPr>
            <a:spLocks noGrp="1"/>
          </p:cNvSpPr>
          <p:nvPr>
            <p:ph type="body" sz="half" idx="2"/>
          </p:nvPr>
        </p:nvSpPr>
        <p:spPr/>
        <p:txBody>
          <a:bodyPr>
            <a:normAutofit fontScale="85000" lnSpcReduction="10000"/>
          </a:bodyPr>
          <a:lstStyle/>
          <a:p>
            <a:pPr eaLnBrk="1" hangingPunct="1">
              <a:spcBef>
                <a:spcPct val="0"/>
              </a:spcBef>
              <a:buFont typeface="Arial" charset="0"/>
              <a:buNone/>
              <a:defRPr/>
            </a:pPr>
            <a:r>
              <a:rPr lang="en-US" sz="2400" dirty="0" smtClean="0">
                <a:ea typeface="+mn-ea"/>
                <a:cs typeface="+mn-cs"/>
              </a:rPr>
              <a:t>Turbines can be categorized into two classes based on the orientation of the rotor.</a:t>
            </a:r>
          </a:p>
        </p:txBody>
      </p:sp>
      <p:pic>
        <p:nvPicPr>
          <p:cNvPr id="24580" name="Picture 9" descr="verticalaxisturbine.jpg"/>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381000" y="304800"/>
            <a:ext cx="4114800" cy="411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581" name="Picture 10" descr="horizontalturbine.jpg"/>
          <p:cNvPicPr>
            <a:picLocks noChangeAspect="1"/>
          </p:cNvPicPr>
          <p:nvPr/>
        </p:nvPicPr>
        <p:blipFill>
          <a:blip r:embed="rId4">
            <a:extLst>
              <a:ext uri="{28A0092B-C50C-407E-A947-70E740481C1C}">
                <a14:useLocalDpi xmlns:a14="http://schemas.microsoft.com/office/drawing/2010/main" xmlns="" val="0"/>
              </a:ext>
            </a:extLst>
          </a:blip>
          <a:srcRect/>
          <a:stretch>
            <a:fillRect/>
          </a:stretch>
        </p:blipFill>
        <p:spPr bwMode="auto">
          <a:xfrm>
            <a:off x="4800600" y="304800"/>
            <a:ext cx="3910013" cy="411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numCol="1" anchorCtr="0" compatLnSpc="1">
            <a:prstTxWarp prst="textNoShape">
              <a:avLst/>
            </a:prstTxWarp>
            <a:normAutofit fontScale="90000"/>
          </a:bodyPr>
          <a:lstStyle/>
          <a:p>
            <a:pPr eaLnBrk="1" hangingPunct="1">
              <a:defRPr/>
            </a:pPr>
            <a:r>
              <a:rPr lang="en-US" smtClean="0">
                <a:ea typeface="MS PGothic" pitchFamily="34" charset="-128"/>
              </a:rPr>
              <a:t>Vertical-Axis Turbines</a:t>
            </a:r>
          </a:p>
        </p:txBody>
      </p:sp>
      <p:sp>
        <p:nvSpPr>
          <p:cNvPr id="25603" name="Text Placeholder 8"/>
          <p:cNvSpPr>
            <a:spLocks noGrp="1"/>
          </p:cNvSpPr>
          <p:nvPr>
            <p:ph type="body" idx="1"/>
          </p:nvPr>
        </p:nvSpPr>
        <p:spPr/>
        <p:txBody>
          <a:bodyPr/>
          <a:lstStyle/>
          <a:p>
            <a:pPr eaLnBrk="1" hangingPunct="1"/>
            <a:r>
              <a:rPr lang="en-US" altLang="en-US" sz="2800" smtClean="0"/>
              <a:t>Advantages</a:t>
            </a:r>
          </a:p>
        </p:txBody>
      </p:sp>
      <p:sp>
        <p:nvSpPr>
          <p:cNvPr id="25604" name="Content Placeholder 9"/>
          <p:cNvSpPr>
            <a:spLocks noGrp="1"/>
          </p:cNvSpPr>
          <p:nvPr>
            <p:ph sz="half" idx="2"/>
          </p:nvPr>
        </p:nvSpPr>
        <p:spPr/>
        <p:txBody>
          <a:bodyPr/>
          <a:lstStyle/>
          <a:p>
            <a:pPr marL="457200" indent="-457200" eaLnBrk="1" hangingPunct="1">
              <a:lnSpc>
                <a:spcPct val="90000"/>
              </a:lnSpc>
              <a:buFont typeface="Courier New" pitchFamily="49" charset="0"/>
              <a:buChar char="o"/>
            </a:pPr>
            <a:r>
              <a:rPr lang="en-US" altLang="en-US" dirty="0" smtClean="0"/>
              <a:t>Omni-directional</a:t>
            </a:r>
          </a:p>
          <a:p>
            <a:pPr marL="457200" indent="-457200" eaLnBrk="1" hangingPunct="1">
              <a:lnSpc>
                <a:spcPct val="90000"/>
              </a:lnSpc>
              <a:buFont typeface="Arial" pitchFamily="34" charset="0"/>
              <a:buNone/>
            </a:pPr>
            <a:r>
              <a:rPr lang="en-US" altLang="en-US" dirty="0" smtClean="0"/>
              <a:t>	- accepts wind from any direction</a:t>
            </a:r>
          </a:p>
          <a:p>
            <a:pPr marL="457200" indent="-457200" eaLnBrk="1" hangingPunct="1">
              <a:lnSpc>
                <a:spcPct val="90000"/>
              </a:lnSpc>
              <a:buFont typeface="Courier New" pitchFamily="49" charset="0"/>
              <a:buChar char="o"/>
            </a:pPr>
            <a:r>
              <a:rPr lang="en-US" altLang="en-US" dirty="0" smtClean="0"/>
              <a:t>Components can be mounted at ground level</a:t>
            </a:r>
          </a:p>
          <a:p>
            <a:pPr marL="457200" indent="-457200" eaLnBrk="1" hangingPunct="1">
              <a:lnSpc>
                <a:spcPct val="90000"/>
              </a:lnSpc>
              <a:buFont typeface="Arial" pitchFamily="34" charset="0"/>
              <a:buNone/>
            </a:pPr>
            <a:r>
              <a:rPr lang="en-US" altLang="en-US" dirty="0" smtClean="0"/>
              <a:t>	- ease of service</a:t>
            </a:r>
          </a:p>
          <a:p>
            <a:pPr marL="457200" indent="-457200" eaLnBrk="1" hangingPunct="1">
              <a:lnSpc>
                <a:spcPct val="90000"/>
              </a:lnSpc>
              <a:buFont typeface="Arial" pitchFamily="34" charset="0"/>
              <a:buNone/>
            </a:pPr>
            <a:r>
              <a:rPr lang="en-US" altLang="en-US" dirty="0" smtClean="0"/>
              <a:t>	- lighter weight towers</a:t>
            </a:r>
          </a:p>
          <a:p>
            <a:pPr marL="457200" indent="-457200" eaLnBrk="1" hangingPunct="1">
              <a:lnSpc>
                <a:spcPct val="90000"/>
              </a:lnSpc>
              <a:buFont typeface="Courier New" pitchFamily="49" charset="0"/>
              <a:buChar char="o"/>
            </a:pPr>
            <a:r>
              <a:rPr lang="en-US" altLang="en-US" dirty="0" smtClean="0"/>
              <a:t>Can theoretically use less materials to capture the same amount of wind</a:t>
            </a:r>
          </a:p>
          <a:p>
            <a:pPr marL="857250" lvl="1" indent="-457200" eaLnBrk="1" hangingPunct="1">
              <a:lnSpc>
                <a:spcPct val="90000"/>
              </a:lnSpc>
              <a:buFont typeface="Arial" pitchFamily="34" charset="0"/>
              <a:buNone/>
            </a:pPr>
            <a:endParaRPr lang="en-US" altLang="en-US" dirty="0" smtClean="0"/>
          </a:p>
          <a:p>
            <a:pPr marL="457200" indent="-457200" eaLnBrk="1" hangingPunct="1">
              <a:lnSpc>
                <a:spcPct val="90000"/>
              </a:lnSpc>
            </a:pPr>
            <a:endParaRPr lang="en-US" altLang="en-US" dirty="0" smtClean="0"/>
          </a:p>
        </p:txBody>
      </p:sp>
      <p:sp>
        <p:nvSpPr>
          <p:cNvPr id="25605" name="Text Placeholder 10"/>
          <p:cNvSpPr>
            <a:spLocks noGrp="1"/>
          </p:cNvSpPr>
          <p:nvPr>
            <p:ph type="body" sz="quarter" idx="3"/>
          </p:nvPr>
        </p:nvSpPr>
        <p:spPr/>
        <p:txBody>
          <a:bodyPr/>
          <a:lstStyle/>
          <a:p>
            <a:pPr eaLnBrk="1" hangingPunct="1"/>
            <a:r>
              <a:rPr lang="en-US" altLang="en-US" sz="2800" smtClean="0"/>
              <a:t>Disadvantages</a:t>
            </a:r>
          </a:p>
        </p:txBody>
      </p:sp>
      <p:sp>
        <p:nvSpPr>
          <p:cNvPr id="25606" name="Content Placeholder 11"/>
          <p:cNvSpPr>
            <a:spLocks noGrp="1"/>
          </p:cNvSpPr>
          <p:nvPr>
            <p:ph sz="quarter" idx="4"/>
          </p:nvPr>
        </p:nvSpPr>
        <p:spPr/>
        <p:txBody>
          <a:bodyPr>
            <a:normAutofit fontScale="92500"/>
          </a:bodyPr>
          <a:lstStyle/>
          <a:p>
            <a:pPr eaLnBrk="1" hangingPunct="1">
              <a:lnSpc>
                <a:spcPct val="90000"/>
              </a:lnSpc>
              <a:buFont typeface="Courier New" pitchFamily="49" charset="0"/>
              <a:buChar char="o"/>
            </a:pPr>
            <a:r>
              <a:rPr lang="en-US" altLang="en-US" sz="2200" dirty="0" smtClean="0"/>
              <a:t>Rotors generally near ground where wind is poorer</a:t>
            </a:r>
          </a:p>
          <a:p>
            <a:pPr eaLnBrk="1" hangingPunct="1">
              <a:lnSpc>
                <a:spcPct val="90000"/>
              </a:lnSpc>
              <a:buFont typeface="Courier New" pitchFamily="49" charset="0"/>
              <a:buChar char="o"/>
            </a:pPr>
            <a:r>
              <a:rPr lang="en-US" altLang="en-US" sz="2200" dirty="0" smtClean="0"/>
              <a:t>Centrifugal force stresses blades</a:t>
            </a:r>
          </a:p>
          <a:p>
            <a:pPr eaLnBrk="1" hangingPunct="1">
              <a:lnSpc>
                <a:spcPct val="90000"/>
              </a:lnSpc>
              <a:buFont typeface="Courier New" pitchFamily="49" charset="0"/>
              <a:buChar char="o"/>
            </a:pPr>
            <a:r>
              <a:rPr lang="en-US" altLang="en-US" sz="2200" dirty="0" smtClean="0"/>
              <a:t>Poor self-starting capabilities</a:t>
            </a:r>
          </a:p>
          <a:p>
            <a:pPr eaLnBrk="1" hangingPunct="1">
              <a:lnSpc>
                <a:spcPct val="90000"/>
              </a:lnSpc>
              <a:buFont typeface="Courier New" pitchFamily="49" charset="0"/>
              <a:buChar char="o"/>
            </a:pPr>
            <a:r>
              <a:rPr lang="en-US" altLang="en-US" sz="2200" dirty="0" smtClean="0"/>
              <a:t>Requires support at top of turbine rotor</a:t>
            </a:r>
          </a:p>
          <a:p>
            <a:pPr eaLnBrk="1" hangingPunct="1">
              <a:lnSpc>
                <a:spcPct val="90000"/>
              </a:lnSpc>
              <a:buFont typeface="Courier New" pitchFamily="49" charset="0"/>
              <a:buChar char="o"/>
            </a:pPr>
            <a:r>
              <a:rPr lang="en-US" altLang="en-US" sz="2200" dirty="0" smtClean="0"/>
              <a:t>Requires entire rotor to be removed to replace bearings</a:t>
            </a:r>
          </a:p>
          <a:p>
            <a:pPr eaLnBrk="1" hangingPunct="1">
              <a:lnSpc>
                <a:spcPct val="90000"/>
              </a:lnSpc>
              <a:buFont typeface="Courier New" pitchFamily="49" charset="0"/>
              <a:buChar char="o"/>
            </a:pPr>
            <a:r>
              <a:rPr lang="en-US" altLang="en-US" sz="2200" dirty="0" smtClean="0"/>
              <a:t>Overall poor performance and reliability</a:t>
            </a:r>
          </a:p>
          <a:p>
            <a:pPr eaLnBrk="1" hangingPunct="1">
              <a:lnSpc>
                <a:spcPct val="90000"/>
              </a:lnSpc>
            </a:pPr>
            <a:endParaRPr lang="en-US" altLang="en-US" sz="2200" dirty="0" smtClean="0"/>
          </a:p>
        </p:txBody>
      </p:sp>
      <p:sp>
        <p:nvSpPr>
          <p:cNvPr id="4" name="AutoShape 6" descr="data:image/jpeg;base64,/9j/4AAQSkZJRgABAQAAAQABAAD/2wCEAAkGBxQSEBQUEBQUFBQUFBQUFBQUFBQUFBQUFBQXFhQUFRUYHCggGBolHBQUITEhJSkrLi4uFx8zODMsNygtLisBCgoKDg0OGhAQFywkHyQsLCwsLCwsLCwsLCwsLCwsLCwsLCwsLCwsLCwsLCwsLCwsLCwsLCwsLCwsLCwsLCwsLP/AABEIAPYAzQMBIgACEQEDEQH/xAAbAAACAgMBAAAAAAAAAAAAAAAAAgEDBQYHBP/EAEYQAAICAQEEBQcFDgUFAAAAAAABAhEDBAUSITEGQVFhgRMiMnGRobEUUnJzwQclJjRCQ2JjgrKztMLwIySSotEVMzaEo//EABkBAQADAQEAAAAAAAAAAAAAAAABAgQDBf/EACwRAAICAQEGBgICAwAAAAAAAAABAhEDBBIhMUFRcRMUIkJhgTLBobEjM1L/2gAMAwEAAhEDEQA/ANDoKHoKPdPHFoKGoKBIlE0NQUCBaChqCgSJQUPQUALQUNQUQBaChqCgBKCi/TYHOcYRrelJRVtRVt0rb4Ln1nr2xsXNpZ7moxyxyq1fFNdsZLgyLV0W2W1ZjaIosaIokqJRFD0RRIsSgaHohoASiKHoigBGgaHoigD0gTQUSVIoCSaIAhJNBRJJFBQwUQBaBIagoAVIKGoKAFolIaiKAK1hyXvPd8k24r528oxb8POOg9Ftqw12H5Br3dJ/JtQ638UkqUZSfV1Lt5dhp7/Fo/XZP4eMyOzdNuQ485VJ90fyY/b49xj1ElGDb43uNWJNzVdN54Nu7IyaXPPDmVSi+fVKL9GUe5mNaOjaTLHa+meCdLWadOWnm/z2Nc8cn28F7n2nPsuJxbUk002mnwaa4NPvO+KbkqfE5ZIJb48CogagaOpyEoKGCgSVtEUWURQIEI3R6CgC8kmiaJApFDBQIFoBmiKACiKGoKBJAUMFAC0BZjxOTUYpybdKMU22+xJcyJRadO01wa7GuaIAgUPGN8uL7jJ6LYmSfGdYYfOy3FtfoY/Sm/Uq70VlOMVbZaMZS4D7L0m/hjfoxzSb7G/JwqPjXsTL9q5d3G+2Tr283/faZLFDHGKx4uCV1db0pPnKdcN50kkuCVLveA23O5pdSive3fwPOjLx866LebWvCxPqeTQayeHJDLie7OElKL7Gvs5rxNt6c6SGoxYto6dVHN5uoivzeePm8fXTXgn1mmUbj9z3VxyPLocz/wALVwajf5GaKuMl2N17YxNuVV61y/oy4mn6Xz/s0toij1a7SSxZZ45qpY5OEl3xdM89HZHNqmJRDQ5DRJAjRA9EUCBaCiaAA9AUSFEgUKGoAQLRNEgQSRQUTRNAC0TGNtJc3yRKPXs9bu9latQpL6Ur3fcmRJ0iY72ZnZ2WOkj6KeZ8XNz4RXVGKS4d7vj6jH5JwcnKW5vSbk3z4t2+DMbkm5Ntu2+bFozPTOTtzf0aPHSVKKMqtXFcpV9FNL3Ex10e1+umYqiYlfJY+bZPm59EdFy7Dh/0vFqoPzrt/pJz3fBpr2M1DX6XynFemur5y50u/sN+1H/jUfow/mDnOn1vGpeD/wCTJHHOL24b6dGiU4tbM+ZjaMtPZ+XTY9NqrSeWUp4km95eRlHzpdibaJ12m3/PgvP60vy+9fpfH188790mHk56TTr8xpYRfrk+P7qN0c6ybOzzuzK8ThtXy4FP3RsMZ5cOrxrzNXhhk9WRJKS9dbvvNQNw3vL7E4+lpNTS+ryq/Zcn/pNQOmH8dnpuOeXjtdd4pFDAzscxGiByCAJQDNAAX0FDUBIYtBQ1ACBaIocKAFoKJomgBaNg2fofKbN1Mo+lhzYMjXXuOM4N+pb1+BgqNq+51r449W8WWni1MHhmnyt+jfvX7Ryy2o2uW86Yq2qZqdBRmOkew56TUTwyuou4Sf5cH6Ml8H3pmJovGSkrRWUXF0xSYomgTJIOp6lfg1H6Ef45ytnVNS/waj9CP8c5ZZm03CXdmjUe3senQTk5KK43y7qVlm3tVkyZ5PNJynFRg2+fmRSRkeiWjUsspy9GC4+qnKX+2LMHqMjnJylzk3J+tu38S0YR8VtLkVlJ+GkzYOiM97Br8Pz9K8i+likvsn7jWWZ/oXOtU18/Bnh7cTl/SjBSReO6cvopLfBfYlEUPRFHU5iURQ7RFAC0RQ9BQBfQUSSAKFDUFAC0RQ1E0AJRNDUFAC0NHhy4d66vUAUAdPhGO2dnrilrNOqvlvX2/ozS8JI5nnxOEnGSalFtNPmmuDTMh0f2xk0meOXHzXCUeqcXzi/74M3jpfsXHrsC1+iVy3bywS86SiuPD58eTXWvC8ifgyp/i+HwaX/lja/JfyczISLN0ho1mY6dqF+DUfoQ/mDl6Opahfg1H6EP45zrY2i8tmhB8m7l3RXGX995k07pSfyzTnVuNdDPwx/J9lyk+E9RLyce3dlUsj/0Riv22akzZeme0vKZIYo+hgi4/tylc/6V+ya2dcKdbT57znlaulyMp0VdazF3ua9uOa+0xU1xfrZk+jnDVY32Ob9mObMayy/N9l+yvsXd/oSiKHoijoUEoih6CgCugoegoAuoKGomgBKJomgoEEBQ1BQAtBQ1BQAtBQ1BQBBsXQ3pLLRZrdvDNpZYf1x/SXv5Gv0CKzgpKmTGTi7RvXTvo1Dd+W6OpYcnnzUeKi5cfKLsi+tdT92i7pt/QbpT8mk8OfztPktNPisblwcqf5L6149tp016L/JZrJh87T5OMGuO43x3G+zsfWvVx4Y5OD8OX0zROKmtuP2jYdS66Nx+jH+YNd2Fp46fS5NRk4SnD/CXby3F4vj6kbx0f2VHU7HwYZuoSpyrm4xzOTj41XiaH092jHJqZY8VeTxPdSXo70Vuuq6lVe0z4vU3BdW2dsvpSl8Grzdtt8W2233vmJQ9EUeiYD2bHdZJS+bizS/+Ul9p4KPdoeEM0v1e54znFfBSPHRRfkyzfpQtEUPQUXIEIoeiGgQI0DGoKAL6ChqCiSRaCh6IoggWgoaiaAESChqCgBaJoagokC0FDUTQAqN66Fbexzx/IdZ52LJ5uOUnwi3xUO7jxi+pmkJG0R6L7uzcmqzPdk3j8lF8Lg5pSbXW2m6XYr6zJrGlj+eRp0qbn8czftoYJaHZM4Y53LFjkozqn50+ddqUvacXkjpWwNsPXaPJoss6z7jjjnL84o8Un+kq8Vx6mc81enljnKE04yi3GSfNNc0ctDJNPqdNXFproeZoih6CjeYi6qwfTye7HD/nJ7jy0ezWKljj82Cb9c7n8JR9h5qKx6lpcaK6BoegouVK6IaLKIaBBXQUPQUAXUFD0FAkWiKHoKAEomhqCgBaChqCgQLQUNRNAkSiaGo92xtmy1GaGKCdyfGuqK4yfs99ESaStkpW6RnOhHR2OeTzailp8XGTlwU2le6381c37O0u2/th67ULFjvdbUMOO69c5XwUnVJdUb62eHbe3ZPEtNifk8GPzd2KalOnzyPrd8WuCsxGydQ8OeGSLpxlab406aTrxPLmsuZuSW756fHc9GLx4kot7/38mY2N0enPNGMJJSbtPzlVJu7XFcija+VvJKOphKc4PybyRlWTzHVN045F3tX3now7UyY5KcJ7r3qTVcL4eowu087yZsmR03OTk65W+deJXDic5el1ROaahH1KyZaXE/QyuL7MuOS/3Y3L4IMey5OS4wcbW9KOSDqP5Umrvgr6jyptdZ68WK8U8kldOMIX8+fFteqKl4tG3ZzR9yf0ZNrFL2tHk1OTfnKXLebddib4L2FVFjRFGlKjO3bsroKHoKJIK6IaLKIoBiUFD0RQBcTQ1BQAtBQ1BQAlBQ9BQAtBQ9BQAlBQ9BQAlGd2RtWOm02V4/xjL/hp015PFVyafzm/gjC0FFZxUlTLRk4u0KA1BRYqbRtTo/u7Ow6jG204xeROvNtqpR7uo1WjqGsX3jj9RH7DmNGXS+7uadT7ewtGX6QY/JLFp+vFDey/XZanJP6MdyPgzGY5uMlJc000+dNcuDIm222223xbbttvm2+s0ONyT5I4KVRa6ldBQ9EUWKiURQ9BQIEoih6CiSSug3R6CiAXUFD0FEkCUFD0FACUFD0FACUFD0FAC0FD0RRAFoKHoigBaJSGoKBJ07XL7yr6iP2HLqOqa6P3m/8AXj8EcuoyaThLuatV7ewlBQ9EUbDIJQUPRG6AJQUPRFACURRZRFAFYUPQUAXUTQ9BQBXRNDUTQAtEUPRNEASgoegokCbpFFlBQBXQUPRNAgSiGiygkuAJOobQh96a/UL4I5ZR1racfvY1+p+w5RRi0fCXc2av29hKIosoKNpjK6IosoKAKqCiyiGgBGiKLKIoEFdEFlEUAendI3S3dCiCaKt0KLd0N0AroKLKDdAK6CiygokgroKLN0KBJXuhRZuhQBXQNFlA1wAOqbWj/kGv1P2HJ0jre1l/kn9U/gco3TDouEjbrOMSqiaHoKNxhK2iKLWiKAK6IosoKAK6IosoigCuiKLKIoA2ldFMrrdlFp9vCizP0QzJNxcZd3Jv1dXvNs0uWku8ymnmmeT5rIj1PK4zQs/Q3KordcZSfpLko+PWYbX7MyYWlkjV8nzT8TrkkkVa7TQyRqcVJdjVloayae/eRPSRfA5CtPLd3qe6nTfUn2Fe6dUWxsO60opJrda7V1Hm/wCkYVFwUKjLnXP2nXzq6HLyb6nNHj7fWQ4nVIbCwOKuCaVUnxquRhtu9GYSV4UoNLkuT7b7y8dZFumis9JJK0zRN0N0zOy8EJSePJDi7SlfJ+HM8+1NmvBJJtNPimjQsi2tkzvG1HaMbuk7pZRFFyglBullExjxXrAOo7Vj/lGv1b+ByhI61tVXppfVy+ByndMOh4SN2t9pXQUWURRvMBXRFFu6RQBXRFFjRFAFdEUWtEUAVUFFjQboB0WOo4tceH98D2afUUUQjFviRn0/zWeE6Z7atGS+WosWq4GBakusValrmRRO0Z55rInMxGPWFnysihZl8WekTPIpGF+WDQ1ooWW59lQlljNKmm264bzfaVbY2bHLCqW91Ps9Rf8AKymWq4l1OVp3wKuMaarialm2JkjKml1u13HgyYGnTVM36eVPieDUbGjl8+L3X18ODNmPV/8ARknpV7TUI4W1yf2DY0rV87XxRt2PZUYd/wDfEx+0NmxVSXNSXxXM6LUxk6KPTyirNw2l+Lv6uX7pyujqm0Pxd/Vv905goHLQ+46azkU7obpsWj2NCUU3fa329xbqdiLdah28LND1ME6M/lp1ZrG6RumZ03R/LkvdSpS3eLq33IyeXog0l57b61S9xaWoxriyscGR8jUt0hxMptXZcsEqlxi+Uup9qPG9PKrp12nSM01aZzcGnTR56Fou3SKLFSrdIotoigDobiuaCUgA8E9wpfaePMrACUQyhiPIwAsVF8qx4yYASQX45s9EJgBVlkXxydx6YZaXAAILI82t1u6uRr2XUynkjb4byVeKADZp4qmzJnk7SN713/Y/Yf7po/R/FeV8qSviu/qADlhdY5nXN/sh9mx5MXUuA2HDfNgBws7UZPSYFFWicmXiAFSx4tZijkVSVrn7DyvQwdXFcORIFlJrmVcUzGbb0cXHhGK7+T9xhtRsuoqSfNcb+wgDZhySSW8y5scW3uMc4kUAHoHnM//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numCol="1" anchorCtr="0" compatLnSpc="1">
            <a:prstTxWarp prst="textNoShape">
              <a:avLst/>
            </a:prstTxWarp>
            <a:normAutofit fontScale="90000"/>
          </a:bodyPr>
          <a:lstStyle/>
          <a:p>
            <a:pPr eaLnBrk="1" hangingPunct="1">
              <a:defRPr/>
            </a:pPr>
            <a:r>
              <a:rPr lang="en-US" smtClean="0">
                <a:ea typeface="MS PGothic" pitchFamily="34" charset="-128"/>
              </a:rPr>
              <a:t>Horizontal-Axis Wind Turbines</a:t>
            </a:r>
          </a:p>
        </p:txBody>
      </p:sp>
      <p:sp>
        <p:nvSpPr>
          <p:cNvPr id="3" name="Subtitle 2"/>
          <p:cNvSpPr>
            <a:spLocks noGrp="1"/>
          </p:cNvSpPr>
          <p:nvPr>
            <p:ph type="subTitle" idx="10"/>
          </p:nvPr>
        </p:nvSpPr>
        <p:spPr/>
        <p:txBody>
          <a:bodyPr>
            <a:normAutofit fontScale="92500" lnSpcReduction="20000"/>
          </a:bodyPr>
          <a:lstStyle/>
          <a:p>
            <a:endParaRPr lang="en-US"/>
          </a:p>
        </p:txBody>
      </p:sp>
      <p:pic>
        <p:nvPicPr>
          <p:cNvPr id="6" name="Picture 3" descr="Bergey"/>
          <p:cNvPicPr>
            <a:picLocks noChangeAspect="1" noChangeArrowheads="1"/>
          </p:cNvPicPr>
          <p:nvPr/>
        </p:nvPicPr>
        <p:blipFill>
          <a:blip r:embed="rId3"/>
          <a:srcRect/>
          <a:stretch>
            <a:fillRect/>
          </a:stretch>
        </p:blipFill>
        <p:spPr bwMode="auto">
          <a:xfrm>
            <a:off x="152400" y="1600200"/>
            <a:ext cx="1371600" cy="2295525"/>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5" descr="Windfarm1"/>
          <p:cNvPicPr>
            <a:picLocks noChangeAspect="1" noChangeArrowheads="1"/>
          </p:cNvPicPr>
          <p:nvPr/>
        </p:nvPicPr>
        <p:blipFill>
          <a:blip r:embed="rId4"/>
          <a:srcRect/>
          <a:stretch>
            <a:fillRect/>
          </a:stretch>
        </p:blipFill>
        <p:spPr bwMode="auto">
          <a:xfrm>
            <a:off x="152400" y="4267200"/>
            <a:ext cx="3810000" cy="2027238"/>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629" name="TextBox 11"/>
          <p:cNvSpPr txBox="1">
            <a:spLocks noChangeArrowheads="1"/>
          </p:cNvSpPr>
          <p:nvPr/>
        </p:nvSpPr>
        <p:spPr bwMode="auto">
          <a:xfrm>
            <a:off x="1600200" y="1752600"/>
            <a:ext cx="2667000" cy="2124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en-US" altLang="en-US" sz="2000">
                <a:latin typeface="Franklin Gothic Demi" pitchFamily="34" charset="0"/>
              </a:rPr>
              <a:t>Small (&lt;10 kW</a:t>
            </a:r>
            <a:r>
              <a:rPr lang="en-US" altLang="en-US" sz="2400">
                <a:latin typeface="Franklin Gothic Demi" pitchFamily="34" charset="0"/>
              </a:rPr>
              <a:t>)</a:t>
            </a:r>
            <a:endParaRPr lang="en-US" altLang="en-US">
              <a:latin typeface="Franklin Gothic Demi" pitchFamily="34" charset="0"/>
            </a:endParaRPr>
          </a:p>
          <a:p>
            <a:pPr eaLnBrk="1" hangingPunct="1">
              <a:buFont typeface="Courier New" pitchFamily="49" charset="0"/>
              <a:buChar char="o"/>
            </a:pPr>
            <a:r>
              <a:rPr lang="en-US" altLang="en-US">
                <a:latin typeface="Franklin Gothic Demi" pitchFamily="34" charset="0"/>
              </a:rPr>
              <a:t>Homes</a:t>
            </a:r>
          </a:p>
          <a:p>
            <a:pPr eaLnBrk="1" hangingPunct="1">
              <a:buFont typeface="Courier New" pitchFamily="49" charset="0"/>
              <a:buChar char="o"/>
            </a:pPr>
            <a:r>
              <a:rPr lang="en-US" altLang="en-US">
                <a:latin typeface="Franklin Gothic Demi" pitchFamily="34" charset="0"/>
              </a:rPr>
              <a:t>Farms</a:t>
            </a:r>
          </a:p>
          <a:p>
            <a:pPr eaLnBrk="1" hangingPunct="1">
              <a:buFont typeface="Courier New" pitchFamily="49" charset="0"/>
              <a:buChar char="o"/>
            </a:pPr>
            <a:r>
              <a:rPr lang="en-US" altLang="en-US">
                <a:latin typeface="Franklin Gothic Demi" pitchFamily="34" charset="0"/>
              </a:rPr>
              <a:t>Remote Applications</a:t>
            </a:r>
          </a:p>
          <a:p>
            <a:pPr eaLnBrk="1" hangingPunct="1"/>
            <a:r>
              <a:rPr lang="en-US" altLang="en-US">
                <a:latin typeface="Franklin Gothic Demi" pitchFamily="34" charset="0"/>
              </a:rPr>
              <a:t>(e.g., water pumping,</a:t>
            </a:r>
          </a:p>
          <a:p>
            <a:pPr eaLnBrk="1" hangingPunct="1"/>
            <a:r>
              <a:rPr lang="en-US" altLang="en-US">
                <a:latin typeface="Franklin Gothic Demi" pitchFamily="34" charset="0"/>
              </a:rPr>
              <a:t>Telecom sites, ice making)</a:t>
            </a:r>
          </a:p>
        </p:txBody>
      </p:sp>
      <p:sp>
        <p:nvSpPr>
          <p:cNvPr id="26630" name="TextBox 12"/>
          <p:cNvSpPr txBox="1">
            <a:spLocks noChangeArrowheads="1"/>
          </p:cNvSpPr>
          <p:nvPr/>
        </p:nvSpPr>
        <p:spPr bwMode="auto">
          <a:xfrm>
            <a:off x="4114800" y="4800600"/>
            <a:ext cx="3146425" cy="1784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en-US" altLang="en-US" sz="2000">
                <a:latin typeface="Franklin Gothic Demi" pitchFamily="34" charset="0"/>
              </a:rPr>
              <a:t>Large (250 kW-2+ MW)</a:t>
            </a:r>
            <a:endParaRPr lang="en-US" altLang="en-US">
              <a:latin typeface="Franklin Gothic Demi" pitchFamily="34" charset="0"/>
            </a:endParaRPr>
          </a:p>
          <a:p>
            <a:pPr eaLnBrk="1" hangingPunct="1">
              <a:buFont typeface="Courier New" pitchFamily="49" charset="0"/>
              <a:buChar char="o"/>
            </a:pPr>
            <a:r>
              <a:rPr lang="en-US" altLang="en-US">
                <a:latin typeface="Franklin Gothic Demi" pitchFamily="34" charset="0"/>
              </a:rPr>
              <a:t>Central Station Wind Farms</a:t>
            </a:r>
          </a:p>
          <a:p>
            <a:pPr eaLnBrk="1" hangingPunct="1">
              <a:buFont typeface="Courier New" pitchFamily="49" charset="0"/>
              <a:buChar char="o"/>
            </a:pPr>
            <a:r>
              <a:rPr lang="en-US" altLang="en-US">
                <a:latin typeface="Franklin Gothic Demi" pitchFamily="34" charset="0"/>
              </a:rPr>
              <a:t>Distributed Power</a:t>
            </a:r>
          </a:p>
          <a:p>
            <a:pPr eaLnBrk="1" hangingPunct="1">
              <a:buFont typeface="Courier New" pitchFamily="49" charset="0"/>
              <a:buChar char="o"/>
            </a:pPr>
            <a:r>
              <a:rPr lang="en-US" altLang="en-US">
                <a:latin typeface="Franklin Gothic Demi" pitchFamily="34" charset="0"/>
              </a:rPr>
              <a:t>Schools</a:t>
            </a:r>
          </a:p>
          <a:p>
            <a:pPr eaLnBrk="1" hangingPunct="1"/>
            <a:endParaRPr lang="en-US" altLang="en-US">
              <a:latin typeface="Calibri" pitchFamily="34" charset="0"/>
            </a:endParaRPr>
          </a:p>
          <a:p>
            <a:pPr eaLnBrk="1" hangingPunct="1"/>
            <a:endParaRPr lang="en-US" altLang="en-US">
              <a:latin typeface="Calibri" pitchFamily="34" charset="0"/>
            </a:endParaRPr>
          </a:p>
        </p:txBody>
      </p:sp>
      <p:pic>
        <p:nvPicPr>
          <p:cNvPr id="10" name="Picture 9" descr="intermediateturbine.jpg"/>
          <p:cNvPicPr>
            <a:picLocks noChangeAspect="1"/>
          </p:cNvPicPr>
          <p:nvPr/>
        </p:nvPicPr>
        <p:blipFill>
          <a:blip r:embed="rId5"/>
          <a:srcRect/>
          <a:stretch>
            <a:fillRect/>
          </a:stretch>
        </p:blipFill>
        <p:spPr bwMode="auto">
          <a:xfrm>
            <a:off x="4038600" y="1600200"/>
            <a:ext cx="2162175" cy="2590800"/>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632" name="TextBox 10"/>
          <p:cNvSpPr txBox="1">
            <a:spLocks noChangeArrowheads="1"/>
          </p:cNvSpPr>
          <p:nvPr/>
        </p:nvSpPr>
        <p:spPr bwMode="auto">
          <a:xfrm>
            <a:off x="6173788" y="1676400"/>
            <a:ext cx="3021012" cy="1230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en-US" altLang="en-US" sz="2000">
                <a:latin typeface="Franklin Gothic Demi" pitchFamily="34" charset="0"/>
              </a:rPr>
              <a:t>Intermediate(10-250 kW)</a:t>
            </a:r>
          </a:p>
          <a:p>
            <a:pPr eaLnBrk="1" hangingPunct="1">
              <a:buFont typeface="Courier New" pitchFamily="49" charset="0"/>
              <a:buChar char="o"/>
            </a:pPr>
            <a:r>
              <a:rPr lang="en-US" altLang="en-US">
                <a:latin typeface="Franklin Gothic Demi" pitchFamily="34" charset="0"/>
              </a:rPr>
              <a:t>Village Power</a:t>
            </a:r>
          </a:p>
          <a:p>
            <a:pPr eaLnBrk="1" hangingPunct="1">
              <a:buFont typeface="Courier New" pitchFamily="49" charset="0"/>
              <a:buChar char="o"/>
            </a:pPr>
            <a:r>
              <a:rPr lang="en-US" altLang="en-US">
                <a:latin typeface="Franklin Gothic Demi" pitchFamily="34" charset="0"/>
              </a:rPr>
              <a:t>Hybrid Systems</a:t>
            </a:r>
          </a:p>
          <a:p>
            <a:pPr eaLnBrk="1" hangingPunct="1">
              <a:buFont typeface="Courier New" pitchFamily="49" charset="0"/>
              <a:buChar char="o"/>
            </a:pPr>
            <a:r>
              <a:rPr lang="en-US" altLang="en-US">
                <a:latin typeface="Franklin Gothic Demi" pitchFamily="34" charset="0"/>
              </a:rPr>
              <a:t>Distributed Power</a:t>
            </a: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numCol="1" anchorCtr="0" compatLnSpc="1">
            <a:prstTxWarp prst="textNoShape">
              <a:avLst/>
            </a:prstTxWarp>
            <a:normAutofit fontScale="90000"/>
          </a:bodyPr>
          <a:lstStyle/>
          <a:p>
            <a:pPr eaLnBrk="1" hangingPunct="1">
              <a:defRPr/>
            </a:pPr>
            <a:r>
              <a:rPr lang="en-US" smtClean="0">
                <a:ea typeface="MS PGothic" pitchFamily="34" charset="-128"/>
              </a:rPr>
              <a:t>Large Wind Turbines</a:t>
            </a:r>
          </a:p>
        </p:txBody>
      </p:sp>
      <p:sp>
        <p:nvSpPr>
          <p:cNvPr id="27650" name="Text Placeholder 1"/>
          <p:cNvSpPr>
            <a:spLocks noGrp="1"/>
          </p:cNvSpPr>
          <p:nvPr>
            <p:ph sz="half" idx="1"/>
          </p:nvPr>
        </p:nvSpPr>
        <p:spPr/>
        <p:txBody>
          <a:bodyPr anchor="t">
            <a:normAutofit/>
          </a:bodyPr>
          <a:lstStyle/>
          <a:p>
            <a:pPr eaLnBrk="1" hangingPunct="1"/>
            <a:r>
              <a:rPr lang="en-US" altLang="en-US" sz="2400" b="1" dirty="0" smtClean="0">
                <a:solidFill>
                  <a:schemeClr val="tx1"/>
                </a:solidFill>
              </a:rPr>
              <a:t>Common Utility-Scale Turbines</a:t>
            </a:r>
          </a:p>
          <a:p>
            <a:pPr eaLnBrk="1" hangingPunct="1">
              <a:buFont typeface="Courier New" pitchFamily="49" charset="0"/>
              <a:buChar char="o"/>
            </a:pPr>
            <a:endParaRPr lang="en-US" altLang="en-US" sz="2400" b="1" dirty="0" smtClean="0">
              <a:solidFill>
                <a:schemeClr val="tx1"/>
              </a:solidFill>
            </a:endParaRPr>
          </a:p>
          <a:p>
            <a:pPr eaLnBrk="1" hangingPunct="1">
              <a:buFont typeface="Courier New" pitchFamily="49" charset="0"/>
              <a:buChar char="o"/>
            </a:pPr>
            <a:r>
              <a:rPr lang="en-US" altLang="en-US" sz="2400" b="1" dirty="0" smtClean="0">
                <a:solidFill>
                  <a:schemeClr val="tx1"/>
                </a:solidFill>
              </a:rPr>
              <a:t>328’ base to blade</a:t>
            </a:r>
          </a:p>
          <a:p>
            <a:pPr eaLnBrk="1" hangingPunct="1">
              <a:buFont typeface="Courier New" pitchFamily="49" charset="0"/>
              <a:buChar char="o"/>
            </a:pPr>
            <a:r>
              <a:rPr lang="en-US" altLang="en-US" sz="2400" b="1" dirty="0" smtClean="0">
                <a:solidFill>
                  <a:schemeClr val="tx1"/>
                </a:solidFill>
              </a:rPr>
              <a:t>Each blade is 112’</a:t>
            </a:r>
          </a:p>
          <a:p>
            <a:pPr eaLnBrk="1" hangingPunct="1">
              <a:buFont typeface="Courier New" pitchFamily="49" charset="0"/>
              <a:buChar char="o"/>
            </a:pPr>
            <a:r>
              <a:rPr lang="en-US" altLang="en-US" sz="2400" b="1" dirty="0" smtClean="0">
                <a:solidFill>
                  <a:schemeClr val="tx1"/>
                </a:solidFill>
              </a:rPr>
              <a:t>200 tons total</a:t>
            </a:r>
          </a:p>
          <a:p>
            <a:pPr eaLnBrk="1" hangingPunct="1">
              <a:buFont typeface="Courier New" pitchFamily="49" charset="0"/>
              <a:buChar char="o"/>
            </a:pPr>
            <a:r>
              <a:rPr lang="en-US" altLang="en-US" sz="2400" b="1" dirty="0" smtClean="0">
                <a:solidFill>
                  <a:schemeClr val="tx1"/>
                </a:solidFill>
              </a:rPr>
              <a:t>Foundation 20’ deep</a:t>
            </a:r>
          </a:p>
          <a:p>
            <a:pPr eaLnBrk="1" hangingPunct="1">
              <a:buFont typeface="Courier New" pitchFamily="49" charset="0"/>
              <a:buChar char="o"/>
            </a:pPr>
            <a:r>
              <a:rPr lang="en-US" altLang="en-US" sz="2400" b="1" dirty="0" smtClean="0">
                <a:solidFill>
                  <a:schemeClr val="tx1"/>
                </a:solidFill>
              </a:rPr>
              <a:t>Rated at 1.5-2 megawatts</a:t>
            </a:r>
          </a:p>
          <a:p>
            <a:pPr eaLnBrk="1" hangingPunct="1">
              <a:buFont typeface="Courier New" pitchFamily="49" charset="0"/>
              <a:buChar char="o"/>
            </a:pPr>
            <a:r>
              <a:rPr lang="en-US" altLang="en-US" sz="2400" b="1" dirty="0" smtClean="0">
                <a:solidFill>
                  <a:schemeClr val="tx1"/>
                </a:solidFill>
              </a:rPr>
              <a:t>Supply about 500 homes</a:t>
            </a:r>
          </a:p>
          <a:p>
            <a:pPr eaLnBrk="1" hangingPunct="1">
              <a:buFont typeface="Courier New" pitchFamily="49" charset="0"/>
              <a:buChar char="o"/>
            </a:pPr>
            <a:endParaRPr lang="en-US" altLang="en-US" dirty="0" smtClean="0">
              <a:solidFill>
                <a:srgbClr val="898989"/>
              </a:solidFill>
            </a:endParaRPr>
          </a:p>
        </p:txBody>
      </p:sp>
      <p:sp>
        <p:nvSpPr>
          <p:cNvPr id="4" name="Subtitle 3"/>
          <p:cNvSpPr>
            <a:spLocks noGrp="1"/>
          </p:cNvSpPr>
          <p:nvPr>
            <p:ph type="subTitle" idx="10"/>
          </p:nvPr>
        </p:nvSpPr>
        <p:spPr/>
        <p:txBody>
          <a:bodyPr>
            <a:normAutofit fontScale="92500" lnSpcReduction="20000"/>
          </a:bodyPr>
          <a:lstStyle/>
          <a:p>
            <a:endParaRPr lang="en-US"/>
          </a:p>
        </p:txBody>
      </p:sp>
      <p:pic>
        <p:nvPicPr>
          <p:cNvPr id="27652" name="Picture 8" descr="largewindturbine.jpg"/>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4489450" y="2438400"/>
            <a:ext cx="3025775" cy="426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53" name="Picture 4" descr="libtur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623050" y="1219200"/>
            <a:ext cx="2444750" cy="3352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5" descr="Wind Turbine Components Chart"/>
          <p:cNvPicPr>
            <a:picLocks noChangeAspect="1" noChangeArrowheads="1"/>
          </p:cNvPicPr>
          <p:nvPr/>
        </p:nvPicPr>
        <p:blipFill rotWithShape="1">
          <a:blip r:embed="rId3">
            <a:extLst>
              <a:ext uri="{28A0092B-C50C-407E-A947-70E740481C1C}">
                <a14:useLocalDpi xmlns:a14="http://schemas.microsoft.com/office/drawing/2010/main" xmlns="" val="0"/>
              </a:ext>
            </a:extLst>
          </a:blip>
          <a:srcRect t="6467"/>
          <a:stretch/>
        </p:blipFill>
        <p:spPr bwMode="auto">
          <a:xfrm>
            <a:off x="511629" y="1516816"/>
            <a:ext cx="7772400" cy="48077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p:txBody>
          <a:bodyPr numCol="1" anchorCtr="0" compatLnSpc="1">
            <a:prstTxWarp prst="textNoShape">
              <a:avLst/>
            </a:prstTxWarp>
            <a:normAutofit fontScale="90000"/>
          </a:bodyPr>
          <a:lstStyle/>
          <a:p>
            <a:pPr eaLnBrk="1" hangingPunct="1">
              <a:defRPr/>
            </a:pPr>
            <a:r>
              <a:rPr lang="en-US" smtClean="0">
                <a:ea typeface="MS PGothic" pitchFamily="34" charset="-128"/>
              </a:rPr>
              <a:t>Wind Turbine Components</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752600" y="5181600"/>
            <a:ext cx="5486400" cy="566738"/>
          </a:xfrm>
        </p:spPr>
        <p:txBody>
          <a:bodyPr numCol="1" anchorCtr="0" compatLnSpc="1">
            <a:prstTxWarp prst="textNoShape">
              <a:avLst/>
            </a:prstTxWarp>
            <a:normAutofit/>
          </a:bodyPr>
          <a:lstStyle/>
          <a:p>
            <a:pPr eaLnBrk="1" hangingPunct="1">
              <a:defRPr/>
            </a:pPr>
            <a:r>
              <a:rPr lang="en-US" sz="2800" dirty="0" smtClean="0">
                <a:ea typeface="MS PGothic" pitchFamily="34" charset="-128"/>
              </a:rPr>
              <a:t>How a </a:t>
            </a:r>
            <a:r>
              <a:rPr lang="en-US" sz="2400" dirty="0" smtClean="0">
                <a:ea typeface="MS PGothic" pitchFamily="34" charset="-128"/>
              </a:rPr>
              <a:t>Wind</a:t>
            </a:r>
            <a:r>
              <a:rPr lang="en-US" sz="2800" dirty="0" smtClean="0">
                <a:ea typeface="MS PGothic" pitchFamily="34" charset="-128"/>
              </a:rPr>
              <a:t> Turbine Operates</a:t>
            </a:r>
          </a:p>
        </p:txBody>
      </p:sp>
      <p:sp>
        <p:nvSpPr>
          <p:cNvPr id="3" name="Picture Placeholder 2"/>
          <p:cNvSpPr>
            <a:spLocks noGrp="1"/>
          </p:cNvSpPr>
          <p:nvPr>
            <p:ph type="pic" idx="1"/>
          </p:nvPr>
        </p:nvSpPr>
        <p:spPr/>
      </p:sp>
      <p:pic>
        <p:nvPicPr>
          <p:cNvPr id="29700" name="Picture 4" descr="how_wind_turbine_works"/>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57200" y="91722"/>
            <a:ext cx="8077200" cy="48612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nchorCtr="0" compatLnSpc="1">
            <a:prstTxWarp prst="textNoShape">
              <a:avLst/>
            </a:prstTxWarp>
          </a:bodyPr>
          <a:lstStyle/>
          <a:p>
            <a:pPr eaLnBrk="1" hangingPunct="1">
              <a:defRPr/>
            </a:pPr>
            <a:r>
              <a:rPr lang="en-US" sz="2400" dirty="0" smtClean="0">
                <a:ea typeface="MS PGothic" pitchFamily="34" charset="-128"/>
              </a:rPr>
              <a:t>Installation of Wind Turbines</a:t>
            </a:r>
          </a:p>
        </p:txBody>
      </p:sp>
      <p:sp>
        <p:nvSpPr>
          <p:cNvPr id="5" name="Picture Placeholder 4"/>
          <p:cNvSpPr>
            <a:spLocks noGrp="1"/>
          </p:cNvSpPr>
          <p:nvPr>
            <p:ph type="pic" idx="1"/>
          </p:nvPr>
        </p:nvSpPr>
        <p:spPr/>
      </p:sp>
      <p:pic>
        <p:nvPicPr>
          <p:cNvPr id="30723"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04800" y="0"/>
            <a:ext cx="8458200" cy="6553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title"/>
          </p:nvPr>
        </p:nvSpPr>
        <p:spPr>
          <a:xfrm>
            <a:off x="0" y="152400"/>
            <a:ext cx="9448800" cy="1143000"/>
          </a:xfrm>
        </p:spPr>
        <p:txBody>
          <a:bodyPr numCol="1" anchorCtr="0" compatLnSpc="1">
            <a:prstTxWarp prst="textNoShape">
              <a:avLst/>
            </a:prstTxWarp>
          </a:bodyPr>
          <a:lstStyle/>
          <a:p>
            <a:pPr eaLnBrk="1" hangingPunct="1">
              <a:defRPr/>
            </a:pPr>
            <a:r>
              <a:rPr lang="en-US" smtClean="0">
                <a:ea typeface="MS PGothic" pitchFamily="34" charset="-128"/>
              </a:rPr>
              <a:t>Wind Turbine Perspective</a:t>
            </a:r>
          </a:p>
        </p:txBody>
      </p:sp>
      <p:grpSp>
        <p:nvGrpSpPr>
          <p:cNvPr id="31747" name="Group 3"/>
          <p:cNvGrpSpPr>
            <a:grpSpLocks/>
          </p:cNvGrpSpPr>
          <p:nvPr/>
        </p:nvGrpSpPr>
        <p:grpSpPr bwMode="auto">
          <a:xfrm>
            <a:off x="76200" y="1676400"/>
            <a:ext cx="8991600" cy="4800600"/>
            <a:chOff x="609600" y="1295400"/>
            <a:chExt cx="8509003" cy="4724400"/>
          </a:xfrm>
        </p:grpSpPr>
        <p:pic>
          <p:nvPicPr>
            <p:cNvPr id="6" name="Picture 3" descr="solowkr"/>
            <p:cNvPicPr>
              <a:picLocks noChangeAspect="1" noChangeArrowheads="1"/>
            </p:cNvPicPr>
            <p:nvPr/>
          </p:nvPicPr>
          <p:blipFill>
            <a:blip r:embed="rId3"/>
            <a:srcRect/>
            <a:stretch>
              <a:fillRect/>
            </a:stretch>
          </p:blipFill>
          <p:spPr bwMode="auto">
            <a:xfrm>
              <a:off x="6629299" y="1371953"/>
              <a:ext cx="1162777" cy="4647847"/>
            </a:xfrm>
            <a:prstGeom prst="rect">
              <a:avLst/>
            </a:prstGeom>
            <a:noFill/>
            <a:ln w="9525">
              <a:noFill/>
              <a:miter lim="800000"/>
              <a:headEnd/>
              <a:tailEnd/>
            </a:ln>
            <a:effectLst>
              <a:outerShdw blurRad="63500" dist="107763" dir="2700000" algn="ctr" rotWithShape="0">
                <a:srgbClr val="000000">
                  <a:alpha val="74997"/>
                </a:srgbClr>
              </a:outerShdw>
            </a:effectLst>
          </p:spPr>
        </p:pic>
        <p:grpSp>
          <p:nvGrpSpPr>
            <p:cNvPr id="31749" name="Group 4"/>
            <p:cNvGrpSpPr>
              <a:grpSpLocks/>
            </p:cNvGrpSpPr>
            <p:nvPr/>
          </p:nvGrpSpPr>
          <p:grpSpPr bwMode="auto">
            <a:xfrm>
              <a:off x="7391400" y="2590803"/>
              <a:ext cx="1450976" cy="611188"/>
              <a:chOff x="4821" y="2112"/>
              <a:chExt cx="914" cy="385"/>
            </a:xfrm>
          </p:grpSpPr>
          <p:sp>
            <p:nvSpPr>
              <p:cNvPr id="31762" name="Text Box 5"/>
              <p:cNvSpPr txBox="1">
                <a:spLocks noChangeArrowheads="1"/>
              </p:cNvSpPr>
              <p:nvPr/>
            </p:nvSpPr>
            <p:spPr bwMode="auto">
              <a:xfrm>
                <a:off x="5115" y="2112"/>
                <a:ext cx="620" cy="385"/>
              </a:xfrm>
              <a:prstGeom prst="rect">
                <a:avLst/>
              </a:prstGeom>
              <a:solidFill>
                <a:srgbClr val="FF99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a:r>
                  <a:rPr lang="en-US" altLang="en-US" b="1">
                    <a:latin typeface="Calibri" pitchFamily="34" charset="0"/>
                  </a:rPr>
                  <a:t>Nacelle</a:t>
                </a:r>
              </a:p>
              <a:p>
                <a:pPr algn="ctr"/>
                <a:r>
                  <a:rPr lang="en-US" altLang="en-US" sz="1600">
                    <a:latin typeface="Calibri" pitchFamily="34" charset="0"/>
                  </a:rPr>
                  <a:t>56 tons</a:t>
                </a:r>
              </a:p>
            </p:txBody>
          </p:sp>
          <p:sp>
            <p:nvSpPr>
              <p:cNvPr id="31763" name="Line 6"/>
              <p:cNvSpPr>
                <a:spLocks noChangeShapeType="1"/>
              </p:cNvSpPr>
              <p:nvPr/>
            </p:nvSpPr>
            <p:spPr bwMode="auto">
              <a:xfrm flipH="1" flipV="1">
                <a:off x="4821" y="2210"/>
                <a:ext cx="315" cy="94"/>
              </a:xfrm>
              <a:prstGeom prst="line">
                <a:avLst/>
              </a:prstGeom>
              <a:noFill/>
              <a:ln w="57150">
                <a:solidFill>
                  <a:srgbClr val="FF33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grpSp>
          <p:nvGrpSpPr>
            <p:cNvPr id="31750" name="Group 7"/>
            <p:cNvGrpSpPr>
              <a:grpSpLocks/>
            </p:cNvGrpSpPr>
            <p:nvPr/>
          </p:nvGrpSpPr>
          <p:grpSpPr bwMode="auto">
            <a:xfrm>
              <a:off x="7315200" y="4419602"/>
              <a:ext cx="1209675" cy="1217613"/>
              <a:chOff x="4608" y="2784"/>
              <a:chExt cx="762" cy="767"/>
            </a:xfrm>
          </p:grpSpPr>
          <p:sp>
            <p:nvSpPr>
              <p:cNvPr id="31760" name="Text Box 8"/>
              <p:cNvSpPr txBox="1">
                <a:spLocks noChangeArrowheads="1"/>
              </p:cNvSpPr>
              <p:nvPr/>
            </p:nvSpPr>
            <p:spPr bwMode="auto">
              <a:xfrm>
                <a:off x="4678" y="3166"/>
                <a:ext cx="692" cy="385"/>
              </a:xfrm>
              <a:prstGeom prst="rect">
                <a:avLst/>
              </a:prstGeom>
              <a:solidFill>
                <a:srgbClr val="FF99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a:r>
                  <a:rPr lang="en-US" altLang="en-US" b="1">
                    <a:latin typeface="Calibri" pitchFamily="34" charset="0"/>
                  </a:rPr>
                  <a:t>Tower</a:t>
                </a:r>
              </a:p>
              <a:p>
                <a:pPr algn="ctr"/>
                <a:r>
                  <a:rPr lang="en-US" altLang="en-US" sz="1600">
                    <a:latin typeface="Calibri" pitchFamily="34" charset="0"/>
                  </a:rPr>
                  <a:t>3 sections</a:t>
                </a:r>
              </a:p>
            </p:txBody>
          </p:sp>
          <p:sp>
            <p:nvSpPr>
              <p:cNvPr id="31761" name="Line 9"/>
              <p:cNvSpPr>
                <a:spLocks noChangeShapeType="1"/>
              </p:cNvSpPr>
              <p:nvPr/>
            </p:nvSpPr>
            <p:spPr bwMode="auto">
              <a:xfrm flipH="1" flipV="1">
                <a:off x="4608" y="2784"/>
                <a:ext cx="576" cy="384"/>
              </a:xfrm>
              <a:prstGeom prst="line">
                <a:avLst/>
              </a:prstGeom>
              <a:noFill/>
              <a:ln w="57150">
                <a:solidFill>
                  <a:srgbClr val="FF33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grpSp>
          <p:nvGrpSpPr>
            <p:cNvPr id="31751" name="Group 10"/>
            <p:cNvGrpSpPr>
              <a:grpSpLocks/>
            </p:cNvGrpSpPr>
            <p:nvPr/>
          </p:nvGrpSpPr>
          <p:grpSpPr bwMode="auto">
            <a:xfrm>
              <a:off x="4648202" y="1295400"/>
              <a:ext cx="2590801" cy="1295400"/>
              <a:chOff x="2928" y="816"/>
              <a:chExt cx="1632" cy="816"/>
            </a:xfrm>
          </p:grpSpPr>
          <p:sp>
            <p:nvSpPr>
              <p:cNvPr id="31758" name="Text Box 11"/>
              <p:cNvSpPr txBox="1">
                <a:spLocks noChangeArrowheads="1"/>
              </p:cNvSpPr>
              <p:nvPr/>
            </p:nvSpPr>
            <p:spPr bwMode="auto">
              <a:xfrm>
                <a:off x="2928" y="816"/>
                <a:ext cx="885" cy="288"/>
              </a:xfrm>
              <a:prstGeom prst="rect">
                <a:avLst/>
              </a:prstGeom>
              <a:solidFill>
                <a:srgbClr val="FF99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sz="2400" b="1">
                    <a:latin typeface="Calibri" pitchFamily="34" charset="0"/>
                  </a:rPr>
                  <a:t>Workers</a:t>
                </a:r>
              </a:p>
            </p:txBody>
          </p:sp>
          <p:sp>
            <p:nvSpPr>
              <p:cNvPr id="31759" name="Line 12"/>
              <p:cNvSpPr>
                <a:spLocks noChangeShapeType="1"/>
              </p:cNvSpPr>
              <p:nvPr/>
            </p:nvSpPr>
            <p:spPr bwMode="auto">
              <a:xfrm>
                <a:off x="3744" y="1104"/>
                <a:ext cx="816" cy="528"/>
              </a:xfrm>
              <a:prstGeom prst="line">
                <a:avLst/>
              </a:prstGeom>
              <a:noFill/>
              <a:ln w="57150">
                <a:solidFill>
                  <a:srgbClr val="FF33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grpSp>
          <p:nvGrpSpPr>
            <p:cNvPr id="31752" name="Group 13"/>
            <p:cNvGrpSpPr>
              <a:grpSpLocks/>
            </p:cNvGrpSpPr>
            <p:nvPr/>
          </p:nvGrpSpPr>
          <p:grpSpPr bwMode="auto">
            <a:xfrm>
              <a:off x="7239006" y="1444626"/>
              <a:ext cx="1879602" cy="611188"/>
              <a:chOff x="4560" y="910"/>
              <a:chExt cx="1184" cy="385"/>
            </a:xfrm>
          </p:grpSpPr>
          <p:sp>
            <p:nvSpPr>
              <p:cNvPr id="31756" name="Text Box 14"/>
              <p:cNvSpPr txBox="1">
                <a:spLocks noChangeArrowheads="1"/>
              </p:cNvSpPr>
              <p:nvPr/>
            </p:nvSpPr>
            <p:spPr bwMode="auto">
              <a:xfrm>
                <a:off x="5110" y="910"/>
                <a:ext cx="634" cy="385"/>
              </a:xfrm>
              <a:prstGeom prst="rect">
                <a:avLst/>
              </a:prstGeom>
              <a:solidFill>
                <a:srgbClr val="FF99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a:r>
                  <a:rPr lang="en-US" altLang="en-US" b="1">
                    <a:latin typeface="Calibri" pitchFamily="34" charset="0"/>
                  </a:rPr>
                  <a:t>Blade</a:t>
                </a:r>
              </a:p>
              <a:p>
                <a:pPr algn="ctr"/>
                <a:r>
                  <a:rPr lang="en-US" altLang="en-US" sz="1600">
                    <a:latin typeface="Calibri" pitchFamily="34" charset="0"/>
                  </a:rPr>
                  <a:t>112’ long</a:t>
                </a:r>
              </a:p>
            </p:txBody>
          </p:sp>
          <p:sp>
            <p:nvSpPr>
              <p:cNvPr id="31757" name="Line 15"/>
              <p:cNvSpPr>
                <a:spLocks noChangeShapeType="1"/>
              </p:cNvSpPr>
              <p:nvPr/>
            </p:nvSpPr>
            <p:spPr bwMode="auto">
              <a:xfrm flipH="1">
                <a:off x="4560" y="1104"/>
                <a:ext cx="624" cy="48"/>
              </a:xfrm>
              <a:prstGeom prst="line">
                <a:avLst/>
              </a:prstGeom>
              <a:noFill/>
              <a:ln w="57150">
                <a:solidFill>
                  <a:srgbClr val="FF33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grpSp>
          <p:nvGrpSpPr>
            <p:cNvPr id="31753" name="Group 16"/>
            <p:cNvGrpSpPr>
              <a:grpSpLocks/>
            </p:cNvGrpSpPr>
            <p:nvPr/>
          </p:nvGrpSpPr>
          <p:grpSpPr bwMode="auto">
            <a:xfrm>
              <a:off x="609600" y="1752600"/>
              <a:ext cx="4343400" cy="3970338"/>
              <a:chOff x="384" y="1104"/>
              <a:chExt cx="2736" cy="2501"/>
            </a:xfrm>
          </p:grpSpPr>
          <p:pic>
            <p:nvPicPr>
              <p:cNvPr id="12" name="Picture 17" descr="menonturbine"/>
              <p:cNvPicPr>
                <a:picLocks noChangeAspect="1" noChangeArrowheads="1"/>
              </p:cNvPicPr>
              <p:nvPr/>
            </p:nvPicPr>
            <p:blipFill>
              <a:blip r:embed="rId4"/>
              <a:srcRect/>
              <a:stretch>
                <a:fillRect/>
              </a:stretch>
            </p:blipFill>
            <p:spPr bwMode="auto">
              <a:xfrm>
                <a:off x="384" y="1189"/>
                <a:ext cx="2736" cy="2416"/>
              </a:xfrm>
              <a:prstGeom prst="rect">
                <a:avLst/>
              </a:prstGeom>
              <a:noFill/>
              <a:ln w="9525">
                <a:noFill/>
                <a:miter lim="800000"/>
                <a:headEnd/>
                <a:tailEnd/>
              </a:ln>
              <a:effectLst>
                <a:outerShdw blurRad="63500" dist="107763" dir="2700000" algn="ctr" rotWithShape="0">
                  <a:srgbClr val="000000">
                    <a:alpha val="74997"/>
                  </a:srgbClr>
                </a:outerShdw>
              </a:effectLst>
            </p:spPr>
          </p:pic>
          <p:sp>
            <p:nvSpPr>
              <p:cNvPr id="31755" name="Line 18"/>
              <p:cNvSpPr>
                <a:spLocks noChangeShapeType="1"/>
              </p:cNvSpPr>
              <p:nvPr/>
            </p:nvSpPr>
            <p:spPr bwMode="auto">
              <a:xfrm flipH="1">
                <a:off x="2400" y="1104"/>
                <a:ext cx="672" cy="816"/>
              </a:xfrm>
              <a:prstGeom prst="line">
                <a:avLst/>
              </a:prstGeom>
              <a:noFill/>
              <a:ln w="57150">
                <a:solidFill>
                  <a:srgbClr val="FF33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gr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nchorCtr="0" compatLnSpc="1">
            <a:prstTxWarp prst="textNoShape">
              <a:avLst/>
            </a:prstTxWarp>
            <a:normAutofit fontScale="90000"/>
          </a:bodyPr>
          <a:lstStyle/>
          <a:p>
            <a:pPr eaLnBrk="1" hangingPunct="1">
              <a:defRPr/>
            </a:pPr>
            <a:r>
              <a:rPr lang="en-US" smtClean="0">
                <a:ea typeface="MS PGothic" pitchFamily="34" charset="-128"/>
              </a:rPr>
              <a:t>Wind Farms</a:t>
            </a:r>
          </a:p>
        </p:txBody>
      </p:sp>
      <p:pic>
        <p:nvPicPr>
          <p:cNvPr id="32771" name="Picture 4" descr="turbinetogrid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0" y="1447800"/>
            <a:ext cx="9144000" cy="449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numCol="1" anchorCtr="0" compatLnSpc="1">
            <a:prstTxWarp prst="textNoShape">
              <a:avLst/>
            </a:prstTxWarp>
            <a:normAutofit fontScale="90000"/>
          </a:bodyPr>
          <a:lstStyle/>
          <a:p>
            <a:pPr eaLnBrk="1" hangingPunct="1">
              <a:defRPr/>
            </a:pPr>
            <a:r>
              <a:rPr lang="en-US" smtClean="0">
                <a:ea typeface="MS PGothic" pitchFamily="34" charset="-128"/>
              </a:rPr>
              <a:t>Offshore Wind Farms</a:t>
            </a:r>
          </a:p>
        </p:txBody>
      </p:sp>
      <p:pic>
        <p:nvPicPr>
          <p:cNvPr id="33795" name="Content Placeholder 8" descr="offshorewind.jpg"/>
          <p:cNvPicPr>
            <a:picLocks noGrp="1" noChangeAspect="1"/>
          </p:cNvPicPr>
          <p:nvPr>
            <p:ph idx="1"/>
          </p:nvPr>
        </p:nvPicPr>
        <p:blipFill>
          <a:blip r:embed="rId3">
            <a:extLst>
              <a:ext uri="{28A0092B-C50C-407E-A947-70E740481C1C}">
                <a14:useLocalDpi xmlns:a14="http://schemas.microsoft.com/office/drawing/2010/main" xmlns="" val="0"/>
              </a:ext>
            </a:extLst>
          </a:blip>
          <a:stretch>
            <a:fillRect/>
          </a:stretch>
        </p:blipFill>
        <p:spPr>
          <a:xfrm>
            <a:off x="76200" y="2895600"/>
            <a:ext cx="4572000" cy="3556000"/>
          </a:xfrm>
        </p:spPr>
      </p:pic>
      <p:pic>
        <p:nvPicPr>
          <p:cNvPr id="33796" name="Picture 9" descr="offshorewind2.jpg"/>
          <p:cNvPicPr>
            <a:picLocks noChangeAspect="1"/>
          </p:cNvPicPr>
          <p:nvPr/>
        </p:nvPicPr>
        <p:blipFill>
          <a:blip r:embed="rId4">
            <a:extLst>
              <a:ext uri="{28A0092B-C50C-407E-A947-70E740481C1C}">
                <a14:useLocalDpi xmlns:a14="http://schemas.microsoft.com/office/drawing/2010/main" xmlns="" val="0"/>
              </a:ext>
            </a:extLst>
          </a:blip>
          <a:srcRect/>
          <a:stretch>
            <a:fillRect/>
          </a:stretch>
        </p:blipFill>
        <p:spPr bwMode="auto">
          <a:xfrm>
            <a:off x="4539343" y="1600200"/>
            <a:ext cx="4572000" cy="3657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96962"/>
          </a:xfrm>
        </p:spPr>
        <p:txBody>
          <a:bodyPr>
            <a:normAutofit fontScale="90000"/>
          </a:bodyPr>
          <a:lstStyle/>
          <a:p>
            <a:r>
              <a:rPr lang="en-US" dirty="0" smtClean="0"/>
              <a:t>Applications</a:t>
            </a:r>
            <a:br>
              <a:rPr lang="en-US" dirty="0" smtClean="0"/>
            </a:br>
            <a:endParaRPr lang="en-US" dirty="0"/>
          </a:p>
        </p:txBody>
      </p:sp>
      <p:sp>
        <p:nvSpPr>
          <p:cNvPr id="3" name="Content Placeholder 2"/>
          <p:cNvSpPr>
            <a:spLocks noGrp="1"/>
          </p:cNvSpPr>
          <p:nvPr>
            <p:ph idx="1"/>
          </p:nvPr>
        </p:nvSpPr>
        <p:spPr>
          <a:xfrm>
            <a:off x="0" y="1600200"/>
            <a:ext cx="9144000" cy="4876800"/>
          </a:xfrm>
        </p:spPr>
        <p:txBody>
          <a:bodyPr>
            <a:normAutofit fontScale="92500" lnSpcReduction="10000"/>
          </a:bodyPr>
          <a:lstStyle/>
          <a:p>
            <a:r>
              <a:rPr lang="en-US" dirty="0" smtClean="0"/>
              <a:t>Estimated that 2 % of all solar radiation falling on the face of the earth is converted to kinetic energy in the atmosphere and that 30 % of this K.E occurs in the lowest 1000m of elevation.</a:t>
            </a:r>
          </a:p>
          <a:p>
            <a:r>
              <a:rPr lang="en-US" dirty="0" smtClean="0"/>
              <a:t>Harnessed –satisfies several energy demand of a country.</a:t>
            </a:r>
          </a:p>
          <a:p>
            <a:r>
              <a:rPr lang="en-US" dirty="0" smtClean="0"/>
              <a:t>The worldwide installed capacity of wind power reached 283 GW by the end of 2012. China (75,564 MW), US (60,007 MW), Germany (31,332 MW) and Spain (22,796 MW) are ahead of </a:t>
            </a:r>
          </a:p>
          <a:p>
            <a:pPr>
              <a:buNone/>
            </a:pPr>
            <a:r>
              <a:rPr lang="en-US" sz="3900" dirty="0" smtClean="0">
                <a:solidFill>
                  <a:srgbClr val="FFFF00"/>
                </a:solidFill>
              </a:rPr>
              <a:t>      India in fifth position.</a:t>
            </a:r>
          </a:p>
          <a:p>
            <a:r>
              <a:rPr lang="en-US" dirty="0" smtClean="0"/>
              <a:t>Pumping water,</a:t>
            </a:r>
          </a:p>
          <a:p>
            <a:r>
              <a:rPr lang="en-US" dirty="0" smtClean="0"/>
              <a:t>Irrigation,</a:t>
            </a:r>
          </a:p>
          <a:p>
            <a:r>
              <a:rPr lang="en-US" dirty="0" smtClean="0"/>
              <a:t>Grinding mills,</a:t>
            </a:r>
          </a:p>
          <a:p>
            <a:r>
              <a:rPr lang="en-US" dirty="0" smtClean="0"/>
              <a:t>Saw mills,</a:t>
            </a:r>
          </a:p>
          <a:p>
            <a:r>
              <a:rPr lang="en-US" dirty="0" smtClean="0"/>
              <a:t> Electricity</a:t>
            </a: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numCol="1" anchorCtr="0" compatLnSpc="1">
            <a:prstTxWarp prst="textNoShape">
              <a:avLst/>
            </a:prstTxWarp>
            <a:normAutofit fontScale="90000"/>
          </a:bodyPr>
          <a:lstStyle/>
          <a:p>
            <a:pPr eaLnBrk="1" hangingPunct="1">
              <a:defRPr/>
            </a:pPr>
            <a:r>
              <a:rPr lang="en-US" sz="3400" smtClean="0">
                <a:ea typeface="MS PGothic" pitchFamily="34" charset="-128"/>
              </a:rPr>
              <a:t>Residential Wind Systems and Net Metering</a:t>
            </a:r>
          </a:p>
        </p:txBody>
      </p:sp>
      <p:pic>
        <p:nvPicPr>
          <p:cNvPr id="34819" name="Picture 3" descr="Figure 8.  Diagram of a grid-tied wind electric system."/>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64888" y="1676400"/>
            <a:ext cx="5837238" cy="464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chorCtr="0" compatLnSpc="1">
            <a:prstTxWarp prst="textNoShape">
              <a:avLst/>
            </a:prstTxWarp>
            <a:normAutofit fontScale="90000"/>
          </a:bodyPr>
          <a:lstStyle/>
          <a:p>
            <a:pPr eaLnBrk="1" hangingPunct="1">
              <a:defRPr/>
            </a:pPr>
            <a:r>
              <a:rPr lang="en-US" dirty="0" smtClean="0">
                <a:ea typeface="MS PGothic" pitchFamily="34" charset="-128"/>
              </a:rPr>
              <a:t>Potential Impacts and Issues </a:t>
            </a:r>
          </a:p>
        </p:txBody>
      </p:sp>
      <p:sp>
        <p:nvSpPr>
          <p:cNvPr id="35843" name="Content Placeholder 6"/>
          <p:cNvSpPr>
            <a:spLocks noGrp="1"/>
          </p:cNvSpPr>
          <p:nvPr>
            <p:ph idx="1"/>
          </p:nvPr>
        </p:nvSpPr>
        <p:spPr/>
        <p:txBody>
          <a:bodyPr/>
          <a:lstStyle/>
          <a:p>
            <a:r>
              <a:rPr lang="en-US" altLang="en-US" dirty="0" smtClean="0">
                <a:solidFill>
                  <a:srgbClr val="262626"/>
                </a:solidFill>
              </a:rPr>
              <a:t>Property Values</a:t>
            </a:r>
          </a:p>
          <a:p>
            <a:r>
              <a:rPr lang="en-US" altLang="en-US" dirty="0" smtClean="0">
                <a:solidFill>
                  <a:srgbClr val="262626"/>
                </a:solidFill>
              </a:rPr>
              <a:t>Noise</a:t>
            </a:r>
          </a:p>
          <a:p>
            <a:r>
              <a:rPr lang="en-US" altLang="en-US" dirty="0" smtClean="0">
                <a:solidFill>
                  <a:srgbClr val="262626"/>
                </a:solidFill>
              </a:rPr>
              <a:t>Visual Impact</a:t>
            </a:r>
          </a:p>
          <a:p>
            <a:r>
              <a:rPr lang="en-US" altLang="en-US" dirty="0" smtClean="0">
                <a:solidFill>
                  <a:srgbClr val="262626"/>
                </a:solidFill>
              </a:rPr>
              <a:t>Land Use</a:t>
            </a:r>
          </a:p>
          <a:p>
            <a:r>
              <a:rPr lang="en-US" altLang="en-US" dirty="0" smtClean="0">
                <a:solidFill>
                  <a:srgbClr val="262626"/>
                </a:solidFill>
              </a:rPr>
              <a:t>Wildlife Impact</a:t>
            </a:r>
          </a:p>
          <a:p>
            <a:endParaRPr lang="en-US" altLang="en-US" dirty="0">
              <a:solidFill>
                <a:srgbClr val="262626"/>
              </a:solidFill>
            </a:endParaRPr>
          </a:p>
          <a:p>
            <a:pPr marL="0" indent="0">
              <a:buNone/>
            </a:pPr>
            <a:r>
              <a:rPr lang="en-US" altLang="en-US" sz="2000" dirty="0" smtClean="0">
                <a:solidFill>
                  <a:srgbClr val="262626"/>
                </a:solidFill>
              </a:rPr>
              <a:t>Properly siting a wind turbine can mitigate many of these issues.</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nchorCtr="0" compatLnSpc="1">
            <a:prstTxWarp prst="textNoShape">
              <a:avLst/>
            </a:prstTxWarp>
          </a:bodyPr>
          <a:lstStyle/>
          <a:p>
            <a:pPr eaLnBrk="1" hangingPunct="1">
              <a:defRPr/>
            </a:pPr>
            <a:r>
              <a:rPr lang="en-US" sz="2800" smtClean="0">
                <a:ea typeface="MS PGothic" pitchFamily="34" charset="-128"/>
              </a:rPr>
              <a:t>Impacts of Wind Power: Noise</a:t>
            </a:r>
          </a:p>
        </p:txBody>
      </p:sp>
      <p:pic>
        <p:nvPicPr>
          <p:cNvPr id="36867" name="Picture 2"/>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761556" y="1524000"/>
            <a:ext cx="7620444" cy="533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2"/>
          <p:cNvGrpSpPr/>
          <p:nvPr/>
        </p:nvGrpSpPr>
        <p:grpSpPr>
          <a:xfrm>
            <a:off x="381000" y="1724717"/>
            <a:ext cx="8599178" cy="1718939"/>
            <a:chOff x="381000" y="1510989"/>
            <a:chExt cx="8599178" cy="1718939"/>
          </a:xfrm>
        </p:grpSpPr>
        <p:sp>
          <p:nvSpPr>
            <p:cNvPr id="14344" name="TextBox 24"/>
            <p:cNvSpPr txBox="1">
              <a:spLocks noChangeArrowheads="1"/>
            </p:cNvSpPr>
            <p:nvPr/>
          </p:nvSpPr>
          <p:spPr bwMode="auto">
            <a:xfrm>
              <a:off x="381000" y="1752599"/>
              <a:ext cx="1709738"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r>
                <a:rPr lang="en-US" altLang="en-US" sz="1500" b="1" dirty="0">
                  <a:latin typeface="Franklin Gothic Book" pitchFamily="34" charset="0"/>
                </a:rPr>
                <a:t>5000 BC</a:t>
              </a:r>
            </a:p>
            <a:p>
              <a:pPr algn="ctr" eaLnBrk="1" hangingPunct="1"/>
              <a:r>
                <a:rPr lang="en-US" altLang="en-US" sz="1500" dirty="0">
                  <a:latin typeface="Franklin Gothic Book" pitchFamily="34" charset="0"/>
                </a:rPr>
                <a:t>Sailboats used on the Nile indicate the power of wind</a:t>
              </a:r>
            </a:p>
          </p:txBody>
        </p:sp>
        <p:sp>
          <p:nvSpPr>
            <p:cNvPr id="14346" name="TextBox 28"/>
            <p:cNvSpPr txBox="1">
              <a:spLocks noChangeArrowheads="1"/>
            </p:cNvSpPr>
            <p:nvPr/>
          </p:nvSpPr>
          <p:spPr bwMode="auto">
            <a:xfrm>
              <a:off x="1981200" y="1752600"/>
              <a:ext cx="1524000"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r>
                <a:rPr lang="en-US" altLang="en-US" sz="1500" b="1" dirty="0">
                  <a:latin typeface="Franklin Gothic Book" pitchFamily="34" charset="0"/>
                </a:rPr>
                <a:t>500-900 AD</a:t>
              </a:r>
            </a:p>
            <a:p>
              <a:pPr algn="ctr" eaLnBrk="1" hangingPunct="1"/>
              <a:r>
                <a:rPr lang="en-US" altLang="en-US" sz="1500" dirty="0">
                  <a:latin typeface="Franklin Gothic Book" pitchFamily="34" charset="0"/>
                </a:rPr>
                <a:t>First windmills developed in Persia</a:t>
              </a:r>
            </a:p>
          </p:txBody>
        </p:sp>
        <p:sp>
          <p:nvSpPr>
            <p:cNvPr id="14347" name="TextBox 29"/>
            <p:cNvSpPr txBox="1">
              <a:spLocks noChangeArrowheads="1"/>
            </p:cNvSpPr>
            <p:nvPr/>
          </p:nvSpPr>
          <p:spPr bwMode="auto">
            <a:xfrm>
              <a:off x="3352800" y="1752600"/>
              <a:ext cx="1600200" cy="12464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r>
                <a:rPr lang="en-US" altLang="en-US" sz="1500" b="1" dirty="0">
                  <a:latin typeface="Franklin Gothic Book" pitchFamily="34" charset="0"/>
                </a:rPr>
                <a:t>1300 AD</a:t>
              </a:r>
            </a:p>
            <a:p>
              <a:pPr algn="ctr" eaLnBrk="1" hangingPunct="1"/>
              <a:r>
                <a:rPr lang="en-US" altLang="en-US" sz="1500" dirty="0">
                  <a:latin typeface="Franklin Gothic Book" pitchFamily="34" charset="0"/>
                </a:rPr>
                <a:t>First horizontal-axis</a:t>
              </a:r>
            </a:p>
            <a:p>
              <a:pPr algn="ctr" eaLnBrk="1" hangingPunct="1"/>
              <a:r>
                <a:rPr lang="en-US" altLang="en-US" sz="1500" dirty="0">
                  <a:latin typeface="Franklin Gothic Book" pitchFamily="34" charset="0"/>
                </a:rPr>
                <a:t>windmills in Europe</a:t>
              </a:r>
            </a:p>
          </p:txBody>
        </p:sp>
        <p:sp>
          <p:nvSpPr>
            <p:cNvPr id="14348" name="TextBox 32"/>
            <p:cNvSpPr txBox="1">
              <a:spLocks noChangeArrowheads="1"/>
            </p:cNvSpPr>
            <p:nvPr/>
          </p:nvSpPr>
          <p:spPr bwMode="auto">
            <a:xfrm>
              <a:off x="5043058" y="1752600"/>
              <a:ext cx="1861407" cy="1477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r>
                <a:rPr lang="en-US" altLang="en-US" sz="1500" b="1" dirty="0">
                  <a:latin typeface="Franklin Gothic Book" pitchFamily="34" charset="0"/>
                </a:rPr>
                <a:t>1850s</a:t>
              </a:r>
            </a:p>
            <a:p>
              <a:pPr algn="ctr" eaLnBrk="1" hangingPunct="1"/>
              <a:r>
                <a:rPr lang="en-US" altLang="en-US" sz="1500" dirty="0">
                  <a:latin typeface="Franklin Gothic Book" pitchFamily="34" charset="0"/>
                </a:rPr>
                <a:t>Daniel </a:t>
              </a:r>
              <a:r>
                <a:rPr lang="en-US" altLang="en-US" sz="1500" dirty="0" err="1">
                  <a:latin typeface="Franklin Gothic Book" pitchFamily="34" charset="0"/>
                </a:rPr>
                <a:t>Halladay</a:t>
              </a:r>
              <a:r>
                <a:rPr lang="en-US" altLang="en-US" sz="1500" dirty="0">
                  <a:latin typeface="Franklin Gothic Book" pitchFamily="34" charset="0"/>
                </a:rPr>
                <a:t> and</a:t>
              </a:r>
            </a:p>
            <a:p>
              <a:pPr algn="ctr" eaLnBrk="1" hangingPunct="1"/>
              <a:r>
                <a:rPr lang="en-US" altLang="en-US" sz="1500" dirty="0">
                  <a:latin typeface="Franklin Gothic Book" pitchFamily="34" charset="0"/>
                </a:rPr>
                <a:t>John Burnham build </a:t>
              </a:r>
            </a:p>
            <a:p>
              <a:pPr algn="ctr" eaLnBrk="1" hangingPunct="1"/>
              <a:r>
                <a:rPr lang="en-US" altLang="en-US" sz="1500" dirty="0" err="1">
                  <a:latin typeface="Franklin Gothic Book" pitchFamily="34" charset="0"/>
                </a:rPr>
                <a:t>Halladay</a:t>
              </a:r>
              <a:r>
                <a:rPr lang="en-US" altLang="en-US" sz="1500" dirty="0">
                  <a:latin typeface="Franklin Gothic Book" pitchFamily="34" charset="0"/>
                </a:rPr>
                <a:t> Windmill;</a:t>
              </a:r>
            </a:p>
            <a:p>
              <a:pPr algn="ctr" eaLnBrk="1" hangingPunct="1"/>
              <a:r>
                <a:rPr lang="en-US" altLang="en-US" sz="1500" dirty="0">
                  <a:latin typeface="Franklin Gothic Book" pitchFamily="34" charset="0"/>
                </a:rPr>
                <a:t>start US Wind </a:t>
              </a:r>
            </a:p>
            <a:p>
              <a:pPr algn="ctr" eaLnBrk="1" hangingPunct="1"/>
              <a:r>
                <a:rPr lang="en-US" altLang="en-US" sz="1500" dirty="0">
                  <a:latin typeface="Franklin Gothic Book" pitchFamily="34" charset="0"/>
                </a:rPr>
                <a:t>Engine Company</a:t>
              </a:r>
            </a:p>
          </p:txBody>
        </p:sp>
        <p:grpSp>
          <p:nvGrpSpPr>
            <p:cNvPr id="4" name="Group 8"/>
            <p:cNvGrpSpPr/>
            <p:nvPr/>
          </p:nvGrpSpPr>
          <p:grpSpPr>
            <a:xfrm>
              <a:off x="381000" y="1510989"/>
              <a:ext cx="8153400" cy="304800"/>
              <a:chOff x="381000" y="609600"/>
              <a:chExt cx="8153400" cy="304800"/>
            </a:xfrm>
          </p:grpSpPr>
          <p:cxnSp>
            <p:nvCxnSpPr>
              <p:cNvPr id="6" name="Straight Arrow Connector 5"/>
              <p:cNvCxnSpPr/>
              <p:nvPr/>
            </p:nvCxnSpPr>
            <p:spPr>
              <a:xfrm>
                <a:off x="381000" y="609600"/>
                <a:ext cx="8153400"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6200000" flipH="1">
                <a:off x="762000" y="609600"/>
                <a:ext cx="304800" cy="304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flipH="1">
                <a:off x="2286000" y="609600"/>
                <a:ext cx="304800" cy="304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3657600" y="609600"/>
                <a:ext cx="304800" cy="304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16200000" flipH="1">
                <a:off x="5562600" y="609600"/>
                <a:ext cx="304800" cy="304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flipH="1">
                <a:off x="7543800" y="609600"/>
                <a:ext cx="304800" cy="304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354" name="TextBox 59"/>
            <p:cNvSpPr txBox="1">
              <a:spLocks noChangeArrowheads="1"/>
            </p:cNvSpPr>
            <p:nvPr/>
          </p:nvSpPr>
          <p:spPr bwMode="auto">
            <a:xfrm>
              <a:off x="6844990" y="1752600"/>
              <a:ext cx="2135188" cy="1477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r>
                <a:rPr lang="en-US" altLang="en-US" sz="1500" b="1" dirty="0">
                  <a:latin typeface="Franklin Gothic Book" pitchFamily="34" charset="0"/>
                </a:rPr>
                <a:t>Late 1880s</a:t>
              </a:r>
            </a:p>
            <a:p>
              <a:pPr algn="ctr" eaLnBrk="1" hangingPunct="1"/>
              <a:r>
                <a:rPr lang="en-US" altLang="en-US" sz="1500" dirty="0">
                  <a:latin typeface="Franklin Gothic Book" pitchFamily="34" charset="0"/>
                </a:rPr>
                <a:t>Thomas O. Perry</a:t>
              </a:r>
            </a:p>
            <a:p>
              <a:pPr algn="ctr" eaLnBrk="1" hangingPunct="1"/>
              <a:r>
                <a:rPr lang="en-US" altLang="en-US" sz="1500" dirty="0">
                  <a:latin typeface="Franklin Gothic Book" pitchFamily="34" charset="0"/>
                </a:rPr>
                <a:t>conducted 5,000</a:t>
              </a:r>
            </a:p>
            <a:p>
              <a:pPr algn="ctr" eaLnBrk="1" hangingPunct="1"/>
              <a:r>
                <a:rPr lang="en-US" altLang="en-US" sz="1500" dirty="0">
                  <a:latin typeface="Franklin Gothic Book" pitchFamily="34" charset="0"/>
                </a:rPr>
                <a:t>wind experiments;</a:t>
              </a:r>
            </a:p>
            <a:p>
              <a:pPr algn="ctr" eaLnBrk="1" hangingPunct="1"/>
              <a:r>
                <a:rPr lang="en-US" altLang="en-US" sz="1500" dirty="0">
                  <a:latin typeface="Franklin Gothic Book" pitchFamily="34" charset="0"/>
                </a:rPr>
                <a:t>starts </a:t>
              </a:r>
              <a:r>
                <a:rPr lang="en-US" altLang="en-US" sz="1500" dirty="0" err="1">
                  <a:latin typeface="Franklin Gothic Book" pitchFamily="34" charset="0"/>
                </a:rPr>
                <a:t>Aermotor</a:t>
              </a:r>
              <a:r>
                <a:rPr lang="en-US" altLang="en-US" sz="1500" dirty="0">
                  <a:latin typeface="Franklin Gothic Book" pitchFamily="34" charset="0"/>
                </a:rPr>
                <a:t> Co</a:t>
              </a:r>
              <a:r>
                <a:rPr lang="en-US" altLang="en-US" sz="1500" dirty="0">
                  <a:latin typeface="Calibri" pitchFamily="34" charset="0"/>
                </a:rPr>
                <a:t>mpany</a:t>
              </a:r>
            </a:p>
          </p:txBody>
        </p:sp>
      </p:grpSp>
      <p:grpSp>
        <p:nvGrpSpPr>
          <p:cNvPr id="5" name="Group 11"/>
          <p:cNvGrpSpPr/>
          <p:nvPr/>
        </p:nvGrpSpPr>
        <p:grpSpPr>
          <a:xfrm>
            <a:off x="381000" y="3564861"/>
            <a:ext cx="8153400" cy="1549709"/>
            <a:chOff x="381000" y="3362187"/>
            <a:chExt cx="8153400" cy="1549709"/>
          </a:xfrm>
        </p:grpSpPr>
        <p:grpSp>
          <p:nvGrpSpPr>
            <p:cNvPr id="7" name="Group 6"/>
            <p:cNvGrpSpPr/>
            <p:nvPr/>
          </p:nvGrpSpPr>
          <p:grpSpPr>
            <a:xfrm>
              <a:off x="381000" y="3362187"/>
              <a:ext cx="8153400" cy="304800"/>
              <a:chOff x="381000" y="2743200"/>
              <a:chExt cx="8153400" cy="304800"/>
            </a:xfrm>
          </p:grpSpPr>
          <p:cxnSp>
            <p:nvCxnSpPr>
              <p:cNvPr id="8" name="Straight Arrow Connector 7"/>
              <p:cNvCxnSpPr/>
              <p:nvPr/>
            </p:nvCxnSpPr>
            <p:spPr>
              <a:xfrm>
                <a:off x="381000" y="2743200"/>
                <a:ext cx="8153400"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6200000" flipH="1">
                <a:off x="914400" y="2743200"/>
                <a:ext cx="304800" cy="304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H="1">
                <a:off x="2819400" y="2743200"/>
                <a:ext cx="304800" cy="304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16200000" flipH="1">
                <a:off x="5105400" y="2743200"/>
                <a:ext cx="304800" cy="304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H="1">
                <a:off x="7239000" y="2743200"/>
                <a:ext cx="304800" cy="304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355" name="TextBox 60"/>
            <p:cNvSpPr txBox="1">
              <a:spLocks noChangeArrowheads="1"/>
            </p:cNvSpPr>
            <p:nvPr/>
          </p:nvSpPr>
          <p:spPr bwMode="auto">
            <a:xfrm>
              <a:off x="381000" y="3665399"/>
              <a:ext cx="2057400" cy="12464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r>
                <a:rPr lang="en-US" altLang="en-US" sz="1500" b="1" dirty="0">
                  <a:latin typeface="Franklin Gothic Book" pitchFamily="34" charset="0"/>
                </a:rPr>
                <a:t>1888</a:t>
              </a:r>
            </a:p>
            <a:p>
              <a:pPr algn="ctr" eaLnBrk="1" hangingPunct="1"/>
              <a:r>
                <a:rPr lang="en-US" altLang="en-US" sz="1500" dirty="0">
                  <a:latin typeface="Franklin Gothic Book" pitchFamily="34" charset="0"/>
                </a:rPr>
                <a:t>Charles F. Brush </a:t>
              </a:r>
            </a:p>
            <a:p>
              <a:pPr algn="ctr" eaLnBrk="1" hangingPunct="1"/>
              <a:r>
                <a:rPr lang="en-US" altLang="en-US" sz="1500" dirty="0">
                  <a:latin typeface="Franklin Gothic Book" pitchFamily="34" charset="0"/>
                </a:rPr>
                <a:t>used windmill to generate </a:t>
              </a:r>
              <a:r>
                <a:rPr lang="en-US" altLang="en-US" sz="1500" dirty="0">
                  <a:latin typeface="Myriad Pro" pitchFamily="34" charset="0"/>
                </a:rPr>
                <a:t>electricity</a:t>
              </a:r>
            </a:p>
            <a:p>
              <a:pPr algn="ctr" eaLnBrk="1" hangingPunct="1"/>
              <a:r>
                <a:rPr lang="en-US" altLang="en-US" sz="1500" dirty="0">
                  <a:latin typeface="Franklin Gothic Book" pitchFamily="34" charset="0"/>
                </a:rPr>
                <a:t>in Cleveland, OH</a:t>
              </a:r>
            </a:p>
          </p:txBody>
        </p:sp>
        <p:sp>
          <p:nvSpPr>
            <p:cNvPr id="14356" name="TextBox 61"/>
            <p:cNvSpPr txBox="1">
              <a:spLocks noChangeArrowheads="1"/>
            </p:cNvSpPr>
            <p:nvPr/>
          </p:nvSpPr>
          <p:spPr bwMode="auto">
            <a:xfrm>
              <a:off x="2400300" y="3665400"/>
              <a:ext cx="2209800" cy="12464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r>
                <a:rPr lang="en-US" altLang="en-US" sz="1500" b="1" dirty="0">
                  <a:latin typeface="Franklin Gothic Book" pitchFamily="34" charset="0"/>
                </a:rPr>
                <a:t>Early 1900s</a:t>
              </a:r>
            </a:p>
            <a:p>
              <a:pPr algn="ctr" eaLnBrk="1" hangingPunct="1"/>
              <a:r>
                <a:rPr lang="en-US" altLang="en-US" sz="1500" dirty="0">
                  <a:latin typeface="Franklin Gothic Book" pitchFamily="34" charset="0"/>
                </a:rPr>
                <a:t>Windmills in CA</a:t>
              </a:r>
            </a:p>
            <a:p>
              <a:pPr algn="ctr" eaLnBrk="1" hangingPunct="1"/>
              <a:r>
                <a:rPr lang="en-US" altLang="en-US" sz="1500" dirty="0">
                  <a:latin typeface="Franklin Gothic Book" pitchFamily="34" charset="0"/>
                </a:rPr>
                <a:t>pumped saltwater</a:t>
              </a:r>
            </a:p>
            <a:p>
              <a:pPr algn="ctr" eaLnBrk="1" hangingPunct="1"/>
              <a:r>
                <a:rPr lang="en-US" altLang="en-US" sz="1500" dirty="0">
                  <a:latin typeface="Franklin Gothic Book" pitchFamily="34" charset="0"/>
                </a:rPr>
                <a:t>to evaporate ponds</a:t>
              </a:r>
            </a:p>
            <a:p>
              <a:pPr algn="ctr" eaLnBrk="1" hangingPunct="1"/>
              <a:endParaRPr lang="en-US" altLang="en-US" sz="1500" dirty="0">
                <a:latin typeface="Calibri" pitchFamily="34" charset="0"/>
              </a:endParaRPr>
            </a:p>
          </p:txBody>
        </p:sp>
        <p:sp>
          <p:nvSpPr>
            <p:cNvPr id="14357" name="TextBox 62"/>
            <p:cNvSpPr txBox="1">
              <a:spLocks noChangeArrowheads="1"/>
            </p:cNvSpPr>
            <p:nvPr/>
          </p:nvSpPr>
          <p:spPr bwMode="auto">
            <a:xfrm>
              <a:off x="4736893" y="3665401"/>
              <a:ext cx="1651414" cy="12464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r>
                <a:rPr lang="en-US" altLang="en-US" sz="1500" b="1" dirty="0">
                  <a:latin typeface="Franklin Gothic Book" pitchFamily="34" charset="0"/>
                </a:rPr>
                <a:t>1941</a:t>
              </a:r>
            </a:p>
            <a:p>
              <a:pPr algn="ctr" eaLnBrk="1" hangingPunct="1"/>
              <a:r>
                <a:rPr lang="en-US" altLang="en-US" sz="1500" dirty="0">
                  <a:latin typeface="Franklin Gothic Book" pitchFamily="34" charset="0"/>
                </a:rPr>
                <a:t>In VT, Grandpa’s</a:t>
              </a:r>
            </a:p>
            <a:p>
              <a:pPr algn="ctr" eaLnBrk="1" hangingPunct="1"/>
              <a:r>
                <a:rPr lang="en-US" altLang="en-US" sz="1500" dirty="0">
                  <a:latin typeface="Franklin Gothic Book" pitchFamily="34" charset="0"/>
                </a:rPr>
                <a:t>Knob turbine</a:t>
              </a:r>
            </a:p>
            <a:p>
              <a:pPr algn="ctr" eaLnBrk="1" hangingPunct="1"/>
              <a:r>
                <a:rPr lang="en-US" altLang="en-US" sz="1500" dirty="0">
                  <a:latin typeface="Franklin Gothic Book" pitchFamily="34" charset="0"/>
                </a:rPr>
                <a:t>supplies power to </a:t>
              </a:r>
            </a:p>
            <a:p>
              <a:pPr algn="ctr" eaLnBrk="1" hangingPunct="1"/>
              <a:r>
                <a:rPr lang="en-US" altLang="en-US" sz="1500" dirty="0">
                  <a:latin typeface="Franklin Gothic Book" pitchFamily="34" charset="0"/>
                </a:rPr>
                <a:t>town during WWII</a:t>
              </a:r>
            </a:p>
          </p:txBody>
        </p:sp>
        <p:sp>
          <p:nvSpPr>
            <p:cNvPr id="14358" name="TextBox 63"/>
            <p:cNvSpPr txBox="1">
              <a:spLocks noChangeArrowheads="1"/>
            </p:cNvSpPr>
            <p:nvPr/>
          </p:nvSpPr>
          <p:spPr bwMode="auto">
            <a:xfrm>
              <a:off x="6889595" y="3665401"/>
              <a:ext cx="1598066"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r>
                <a:rPr lang="en-US" altLang="en-US" sz="1500" b="1" dirty="0">
                  <a:latin typeface="Franklin Gothic Book" pitchFamily="34" charset="0"/>
                </a:rPr>
                <a:t>1979</a:t>
              </a:r>
            </a:p>
            <a:p>
              <a:pPr algn="ctr" eaLnBrk="1" hangingPunct="1"/>
              <a:r>
                <a:rPr lang="en-US" altLang="en-US" sz="1500" dirty="0">
                  <a:latin typeface="Franklin Gothic Book" pitchFamily="34" charset="0"/>
                </a:rPr>
                <a:t>First wind turbine</a:t>
              </a:r>
            </a:p>
            <a:p>
              <a:pPr algn="ctr" eaLnBrk="1" hangingPunct="1"/>
              <a:r>
                <a:rPr lang="en-US" altLang="en-US" sz="1500" dirty="0">
                  <a:latin typeface="Franklin Gothic Book" pitchFamily="34" charset="0"/>
                </a:rPr>
                <a:t>rated over 1 MW</a:t>
              </a:r>
            </a:p>
            <a:p>
              <a:pPr algn="ctr" eaLnBrk="1" hangingPunct="1"/>
              <a:r>
                <a:rPr lang="en-US" altLang="en-US" sz="1500" dirty="0">
                  <a:latin typeface="Franklin Gothic Book" pitchFamily="34" charset="0"/>
                </a:rPr>
                <a:t>began operating</a:t>
              </a:r>
            </a:p>
          </p:txBody>
        </p:sp>
      </p:grpSp>
      <p:grpSp>
        <p:nvGrpSpPr>
          <p:cNvPr id="9" name="Group 9"/>
          <p:cNvGrpSpPr/>
          <p:nvPr/>
        </p:nvGrpSpPr>
        <p:grpSpPr>
          <a:xfrm>
            <a:off x="305774" y="5208143"/>
            <a:ext cx="8517550" cy="1510408"/>
            <a:chOff x="305774" y="5157702"/>
            <a:chExt cx="8517550" cy="1510408"/>
          </a:xfrm>
        </p:grpSpPr>
        <p:grpSp>
          <p:nvGrpSpPr>
            <p:cNvPr id="10" name="Group 4"/>
            <p:cNvGrpSpPr/>
            <p:nvPr/>
          </p:nvGrpSpPr>
          <p:grpSpPr>
            <a:xfrm>
              <a:off x="457200" y="5157702"/>
              <a:ext cx="8153400" cy="304800"/>
              <a:chOff x="381000" y="4724400"/>
              <a:chExt cx="8153400" cy="304800"/>
            </a:xfrm>
          </p:grpSpPr>
          <p:cxnSp>
            <p:nvCxnSpPr>
              <p:cNvPr id="27" name="Straight Arrow Connector 26"/>
              <p:cNvCxnSpPr/>
              <p:nvPr/>
            </p:nvCxnSpPr>
            <p:spPr>
              <a:xfrm>
                <a:off x="381000" y="4724400"/>
                <a:ext cx="8153400"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H="1">
                <a:off x="990600" y="4724400"/>
                <a:ext cx="304800" cy="304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H="1">
                <a:off x="3124200" y="4724400"/>
                <a:ext cx="304800" cy="304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H="1">
                <a:off x="5334000" y="4724400"/>
                <a:ext cx="304800" cy="304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16200000" flipH="1">
                <a:off x="7162800" y="4724400"/>
                <a:ext cx="304800" cy="304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363" name="TextBox 77"/>
            <p:cNvSpPr txBox="1">
              <a:spLocks noChangeArrowheads="1"/>
            </p:cNvSpPr>
            <p:nvPr/>
          </p:nvSpPr>
          <p:spPr bwMode="auto">
            <a:xfrm>
              <a:off x="305774" y="5421614"/>
              <a:ext cx="1860189" cy="784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r>
                <a:rPr lang="en-US" altLang="en-US" sz="1500" b="1" dirty="0">
                  <a:latin typeface="Franklin Gothic Book" pitchFamily="34" charset="0"/>
                </a:rPr>
                <a:t>1985</a:t>
              </a:r>
            </a:p>
            <a:p>
              <a:pPr algn="ctr" eaLnBrk="1" hangingPunct="1"/>
              <a:r>
                <a:rPr lang="en-US" altLang="en-US" sz="1500" dirty="0">
                  <a:latin typeface="Franklin Gothic Book" pitchFamily="34" charset="0"/>
                </a:rPr>
                <a:t>CA wind capacity</a:t>
              </a:r>
            </a:p>
            <a:p>
              <a:pPr algn="ctr" eaLnBrk="1" hangingPunct="1"/>
              <a:r>
                <a:rPr lang="en-US" altLang="en-US" sz="1500" dirty="0">
                  <a:latin typeface="Franklin Gothic Book" pitchFamily="34" charset="0"/>
                </a:rPr>
                <a:t>exceeded 1,000 MW</a:t>
              </a:r>
            </a:p>
          </p:txBody>
        </p:sp>
        <p:sp>
          <p:nvSpPr>
            <p:cNvPr id="14364" name="TextBox 78"/>
            <p:cNvSpPr txBox="1">
              <a:spLocks noChangeArrowheads="1"/>
            </p:cNvSpPr>
            <p:nvPr/>
          </p:nvSpPr>
          <p:spPr bwMode="auto">
            <a:xfrm>
              <a:off x="2219803" y="5421614"/>
              <a:ext cx="2743200"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r>
                <a:rPr lang="en-US" altLang="en-US" sz="1500" b="1" dirty="0">
                  <a:latin typeface="Franklin Gothic Book" pitchFamily="34" charset="0"/>
                </a:rPr>
                <a:t>1993</a:t>
              </a:r>
            </a:p>
            <a:p>
              <a:pPr algn="ctr" eaLnBrk="1" hangingPunct="1"/>
              <a:r>
                <a:rPr lang="en-US" altLang="en-US" sz="1500" dirty="0">
                  <a:latin typeface="Franklin Gothic Book" pitchFamily="34" charset="0"/>
                </a:rPr>
                <a:t>US </a:t>
              </a:r>
              <a:r>
                <a:rPr lang="en-US" altLang="en-US" sz="1500" dirty="0" err="1">
                  <a:latin typeface="Franklin Gothic Book" pitchFamily="34" charset="0"/>
                </a:rPr>
                <a:t>WindPower</a:t>
              </a:r>
              <a:r>
                <a:rPr lang="en-US" altLang="en-US" sz="1500" dirty="0">
                  <a:latin typeface="Franklin Gothic Book" pitchFamily="34" charset="0"/>
                </a:rPr>
                <a:t> developed </a:t>
              </a:r>
            </a:p>
            <a:p>
              <a:pPr algn="ctr" eaLnBrk="1" hangingPunct="1"/>
              <a:r>
                <a:rPr lang="en-US" altLang="en-US" sz="1500" dirty="0">
                  <a:latin typeface="Franklin Gothic Book" pitchFamily="34" charset="0"/>
                </a:rPr>
                <a:t>first commercial variable-speed wind turbine</a:t>
              </a:r>
            </a:p>
          </p:txBody>
        </p:sp>
        <p:sp>
          <p:nvSpPr>
            <p:cNvPr id="14365" name="TextBox 79"/>
            <p:cNvSpPr txBox="1">
              <a:spLocks noChangeArrowheads="1"/>
            </p:cNvSpPr>
            <p:nvPr/>
          </p:nvSpPr>
          <p:spPr bwMode="auto">
            <a:xfrm>
              <a:off x="4710151" y="5421615"/>
              <a:ext cx="2006600" cy="12464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r>
                <a:rPr lang="en-US" altLang="en-US" sz="1500" b="1" dirty="0">
                  <a:latin typeface="Franklin Gothic Book" pitchFamily="34" charset="0"/>
                </a:rPr>
                <a:t>2004</a:t>
              </a:r>
            </a:p>
            <a:p>
              <a:pPr algn="ctr" eaLnBrk="1" hangingPunct="1"/>
              <a:r>
                <a:rPr lang="en-US" altLang="en-US" sz="1500" dirty="0">
                  <a:latin typeface="Franklin Gothic Book" pitchFamily="34" charset="0"/>
                </a:rPr>
                <a:t>Electricity from </a:t>
              </a:r>
            </a:p>
            <a:p>
              <a:pPr algn="ctr" eaLnBrk="1" hangingPunct="1"/>
              <a:r>
                <a:rPr lang="en-US" altLang="en-US" sz="1500" dirty="0">
                  <a:latin typeface="Franklin Gothic Book" pitchFamily="34" charset="0"/>
                </a:rPr>
                <a:t>wind generation</a:t>
              </a:r>
            </a:p>
            <a:p>
              <a:pPr algn="ctr" eaLnBrk="1" hangingPunct="1"/>
              <a:r>
                <a:rPr lang="en-US" altLang="en-US" sz="1500" dirty="0">
                  <a:latin typeface="Franklin Gothic Book" pitchFamily="34" charset="0"/>
                </a:rPr>
                <a:t> costs 3 to 4.5 cents per kWh</a:t>
              </a:r>
            </a:p>
          </p:txBody>
        </p:sp>
        <p:sp>
          <p:nvSpPr>
            <p:cNvPr id="14366" name="TextBox 80"/>
            <p:cNvSpPr txBox="1">
              <a:spLocks noChangeArrowheads="1"/>
            </p:cNvSpPr>
            <p:nvPr/>
          </p:nvSpPr>
          <p:spPr bwMode="auto">
            <a:xfrm>
              <a:off x="6613524" y="5421615"/>
              <a:ext cx="2209800"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r>
                <a:rPr lang="en-US" altLang="en-US" sz="1500" b="1" dirty="0" smtClean="0">
                  <a:latin typeface="Franklin Gothic Book" pitchFamily="34" charset="0"/>
                </a:rPr>
                <a:t>2011</a:t>
              </a:r>
              <a:endParaRPr lang="en-US" altLang="en-US" sz="1500" b="1" dirty="0">
                <a:latin typeface="Franklin Gothic Book" pitchFamily="34" charset="0"/>
              </a:endParaRPr>
            </a:p>
            <a:p>
              <a:pPr algn="ctr" eaLnBrk="1" hangingPunct="1"/>
              <a:r>
                <a:rPr lang="en-US" altLang="en-US" sz="1500" dirty="0">
                  <a:latin typeface="Franklin Gothic Book" pitchFamily="34" charset="0"/>
                </a:rPr>
                <a:t>Wind power provided</a:t>
              </a:r>
            </a:p>
            <a:p>
              <a:pPr algn="ctr" eaLnBrk="1" hangingPunct="1"/>
              <a:r>
                <a:rPr lang="en-US" altLang="en-US" sz="1500" dirty="0" smtClean="0">
                  <a:latin typeface="Franklin Gothic Book" pitchFamily="34" charset="0"/>
                </a:rPr>
                <a:t>over 12% </a:t>
              </a:r>
              <a:r>
                <a:rPr lang="en-US" altLang="en-US" sz="1500" dirty="0">
                  <a:latin typeface="Franklin Gothic Book" pitchFamily="34" charset="0"/>
                </a:rPr>
                <a:t>of renewable</a:t>
              </a:r>
            </a:p>
            <a:p>
              <a:pPr algn="ctr" eaLnBrk="1" hangingPunct="1"/>
              <a:r>
                <a:rPr lang="en-US" altLang="en-US" sz="1500" dirty="0">
                  <a:latin typeface="Franklin Gothic Book" pitchFamily="34" charset="0"/>
                </a:rPr>
                <a:t>energy used in US</a:t>
              </a:r>
            </a:p>
          </p:txBody>
        </p:sp>
      </p:grpSp>
      <p:sp>
        <p:nvSpPr>
          <p:cNvPr id="2" name="Title 1"/>
          <p:cNvSpPr>
            <a:spLocks noGrp="1"/>
          </p:cNvSpPr>
          <p:nvPr>
            <p:ph type="title"/>
          </p:nvPr>
        </p:nvSpPr>
        <p:spPr>
          <a:xfrm>
            <a:off x="419100" y="457200"/>
            <a:ext cx="8229600" cy="609600"/>
          </a:xfrm>
        </p:spPr>
        <p:txBody>
          <a:bodyPr>
            <a:normAutofit fontScale="90000"/>
          </a:bodyPr>
          <a:lstStyle/>
          <a:p>
            <a:r>
              <a:rPr lang="en-US" dirty="0" smtClean="0"/>
              <a:t>History of Wind Energy</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Wind energy in India</a:t>
            </a: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609600" y="1600200"/>
            <a:ext cx="1666875" cy="25146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5029200" y="4114800"/>
            <a:ext cx="4114800" cy="2743200"/>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381000" y="4191000"/>
            <a:ext cx="4419600" cy="2667000"/>
          </a:xfrm>
          <a:prstGeom prst="rect">
            <a:avLst/>
          </a:prstGeom>
          <a:noFill/>
          <a:ln w="9525">
            <a:noFill/>
            <a:miter lim="800000"/>
            <a:headEnd/>
            <a:tailEnd/>
          </a:ln>
          <a:effectLst/>
        </p:spPr>
      </p:pic>
      <p:sp>
        <p:nvSpPr>
          <p:cNvPr id="7" name="Rectangle 6"/>
          <p:cNvSpPr/>
          <p:nvPr/>
        </p:nvSpPr>
        <p:spPr>
          <a:xfrm>
            <a:off x="2286000" y="1720840"/>
            <a:ext cx="6858000" cy="2308324"/>
          </a:xfrm>
          <a:prstGeom prst="rect">
            <a:avLst/>
          </a:prstGeom>
        </p:spPr>
        <p:txBody>
          <a:bodyPr wrap="square">
            <a:spAutoFit/>
          </a:bodyPr>
          <a:lstStyle/>
          <a:p>
            <a:r>
              <a:rPr lang="en-US" dirty="0" smtClean="0"/>
              <a:t>As of 31 March 2014 the installed capacity of wind power in India was 21136.3 MW, mainly spread across </a:t>
            </a:r>
          </a:p>
          <a:p>
            <a:r>
              <a:rPr lang="en-US" dirty="0" smtClean="0"/>
              <a:t>Tamil Nadu (7253 MW),Gujarat (3,093 MW), </a:t>
            </a:r>
          </a:p>
          <a:p>
            <a:r>
              <a:rPr lang="en-US" dirty="0" smtClean="0"/>
              <a:t>Maharashtra (2976 MW), Karnataka(2113 MW),</a:t>
            </a:r>
          </a:p>
          <a:p>
            <a:r>
              <a:rPr lang="en-US" dirty="0" smtClean="0"/>
              <a:t> Rajasthan (2355 MW), Madhya Pradesh (386 MW),</a:t>
            </a:r>
          </a:p>
          <a:p>
            <a:r>
              <a:rPr lang="en-US" dirty="0" smtClean="0"/>
              <a:t>Andhra Pradesh (435 MW), </a:t>
            </a:r>
          </a:p>
          <a:p>
            <a:r>
              <a:rPr lang="en-US" dirty="0" smtClean="0"/>
              <a:t>Kerala (35.1 MW), Orissa (2MW),West Bengal (1.1 MW) and other states (3.20 MW).</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in the wind</a:t>
            </a:r>
            <a:endParaRPr lang="en-US" dirty="0"/>
          </a:p>
        </p:txBody>
      </p:sp>
      <p:sp>
        <p:nvSpPr>
          <p:cNvPr id="3" name="Content Placeholder 2"/>
          <p:cNvSpPr>
            <a:spLocks noGrp="1"/>
          </p:cNvSpPr>
          <p:nvPr>
            <p:ph idx="1"/>
          </p:nvPr>
        </p:nvSpPr>
        <p:spPr>
          <a:xfrm>
            <a:off x="0" y="1600200"/>
            <a:ext cx="9144000" cy="4876800"/>
          </a:xfrm>
        </p:spPr>
        <p:txBody>
          <a:bodyPr/>
          <a:lstStyle/>
          <a:p>
            <a:r>
              <a:rPr lang="en-US" dirty="0" smtClean="0">
                <a:solidFill>
                  <a:schemeClr val="tx1"/>
                </a:solidFill>
              </a:rPr>
              <a:t>Three factors determine the output from a wind energy converter</a:t>
            </a:r>
          </a:p>
          <a:p>
            <a:pPr marL="457200" indent="-457200">
              <a:buFont typeface="+mj-lt"/>
              <a:buAutoNum type="arabicPeriod"/>
            </a:pPr>
            <a:r>
              <a:rPr lang="en-US" dirty="0" smtClean="0">
                <a:solidFill>
                  <a:schemeClr val="tx1"/>
                </a:solidFill>
              </a:rPr>
              <a:t>The wind speed</a:t>
            </a:r>
          </a:p>
          <a:p>
            <a:pPr marL="457200" indent="-457200">
              <a:buFont typeface="+mj-lt"/>
              <a:buAutoNum type="arabicPeriod"/>
            </a:pPr>
            <a:r>
              <a:rPr lang="en-US" dirty="0" smtClean="0">
                <a:solidFill>
                  <a:schemeClr val="tx1"/>
                </a:solidFill>
              </a:rPr>
              <a:t>The cross section area of wind swept by rotor</a:t>
            </a:r>
          </a:p>
          <a:p>
            <a:pPr marL="457200" indent="-457200">
              <a:buFont typeface="+mj-lt"/>
              <a:buAutoNum type="arabicPeriod"/>
            </a:pPr>
            <a:r>
              <a:rPr lang="en-US" dirty="0" smtClean="0">
                <a:solidFill>
                  <a:schemeClr val="tx1"/>
                </a:solidFill>
              </a:rPr>
              <a:t>The overall conversion efficiency of the rotor, transmission system and generator or pump.</a:t>
            </a:r>
          </a:p>
          <a:p>
            <a:endParaRPr lang="en-US" dirty="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Wind energy is friendly to the surrounding environment, as no fossil fuels are burnt.</a:t>
            </a:r>
          </a:p>
          <a:p>
            <a:r>
              <a:rPr lang="en-US" dirty="0" smtClean="0"/>
              <a:t>Wind turbines take up less space than the average power station..</a:t>
            </a:r>
          </a:p>
          <a:p>
            <a:r>
              <a:rPr lang="en-US" dirty="0" smtClean="0"/>
              <a:t>Newer technologies are making the extraction of wind energy much more efficient. The wind is free, and we are able to cash in on this free source of energy.</a:t>
            </a:r>
          </a:p>
          <a:p>
            <a:r>
              <a:rPr lang="en-US" dirty="0" smtClean="0"/>
              <a:t>Wind turbines are a great resource to generate energy in remote locations, such as mountain communities and remote countryside. Wind turbines can be a range of different sizes in order to support varying population levels.</a:t>
            </a:r>
          </a:p>
          <a:p>
            <a:r>
              <a:rPr lang="en-US" dirty="0" smtClean="0"/>
              <a:t>Another advantage of wind energy is that when combined with solar electricity, this energy source is great for developed and developing countries to provide a steady, reliable supply of electricity.</a:t>
            </a:r>
          </a:p>
          <a:p>
            <a:endParaRPr lang="en-US" dirty="0"/>
          </a:p>
        </p:txBody>
      </p:sp>
    </p:spTree>
  </p:cSld>
  <p:clrMapOvr>
    <a:masterClrMapping/>
  </p:clrMapOvr>
</p:sld>
</file>

<file path=ppt/theme/theme1.xml><?xml version="1.0" encoding="utf-8"?>
<a:theme xmlns:a="http://schemas.openxmlformats.org/drawingml/2006/main" name="Office Theme">
  <a:themeElements>
    <a:clrScheme name="NEED">
      <a:dk1>
        <a:sysClr val="windowText" lastClr="000000"/>
      </a:dk1>
      <a:lt1>
        <a:sysClr val="window" lastClr="FFFFFF"/>
      </a:lt1>
      <a:dk2>
        <a:srgbClr val="1F497D"/>
      </a:dk2>
      <a:lt2>
        <a:srgbClr val="EEECE1"/>
      </a:lt2>
      <a:accent1>
        <a:srgbClr val="019B67"/>
      </a:accent1>
      <a:accent2>
        <a:srgbClr val="015699"/>
      </a:accent2>
      <a:accent3>
        <a:srgbClr val="9BBB59"/>
      </a:accent3>
      <a:accent4>
        <a:srgbClr val="00B0F0"/>
      </a:accent4>
      <a:accent5>
        <a:srgbClr val="76923C"/>
      </a:accent5>
      <a:accent6>
        <a:srgbClr val="548DD4"/>
      </a:accent6>
      <a:hlink>
        <a:srgbClr val="0000FF"/>
      </a:hlink>
      <a:folHlink>
        <a:srgbClr val="800080"/>
      </a:folHlink>
    </a:clrScheme>
    <a:fontScheme name="NEED">
      <a:majorFont>
        <a:latin typeface="Myriad Pro Cond"/>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5461</TotalTime>
  <Words>3309</Words>
  <Application>Microsoft Office PowerPoint</Application>
  <PresentationFormat>On-screen Show (4:3)</PresentationFormat>
  <Paragraphs>395</Paragraphs>
  <Slides>52</Slides>
  <Notes>19</Notes>
  <HiddenSlides>0</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Office Theme</vt:lpstr>
      <vt:lpstr>Unit-3</vt:lpstr>
      <vt:lpstr>UNIT III – WIND ENERGY </vt:lpstr>
      <vt:lpstr>Wind energy</vt:lpstr>
      <vt:lpstr>Wind energy chains</vt:lpstr>
      <vt:lpstr>Applications </vt:lpstr>
      <vt:lpstr>History of Wind Energy</vt:lpstr>
      <vt:lpstr> Wind energy in India</vt:lpstr>
      <vt:lpstr>Power in the wind</vt:lpstr>
      <vt:lpstr>ADVANTAGES</vt:lpstr>
      <vt:lpstr> Disadvantages </vt:lpstr>
      <vt:lpstr>Nature of wind and origin of wind</vt:lpstr>
      <vt:lpstr>What Makes Wind</vt:lpstr>
      <vt:lpstr>Global Wind Patterns</vt:lpstr>
      <vt:lpstr>Why Wind Energy?</vt:lpstr>
      <vt:lpstr>Power velocity characteristics of wind</vt:lpstr>
      <vt:lpstr>Power curves</vt:lpstr>
      <vt:lpstr>Power of wind turbine for a incoming wind velocity Vi</vt:lpstr>
      <vt:lpstr>  For the exit end</vt:lpstr>
      <vt:lpstr>Slide 19</vt:lpstr>
      <vt:lpstr>Slide 20</vt:lpstr>
      <vt:lpstr>Slide 21</vt:lpstr>
      <vt:lpstr>Slide 22</vt:lpstr>
      <vt:lpstr>Total conversion of internal wind energy to work</vt:lpstr>
      <vt:lpstr>Slide 24</vt:lpstr>
      <vt:lpstr>Power coefficient</vt:lpstr>
      <vt:lpstr>Site selection consideration</vt:lpstr>
      <vt:lpstr>Slide 27</vt:lpstr>
      <vt:lpstr>Anemometer-Availability of anemometry data </vt:lpstr>
      <vt:lpstr>Slide 29</vt:lpstr>
      <vt:lpstr>Components of WECS</vt:lpstr>
      <vt:lpstr>Basic Components</vt:lpstr>
      <vt:lpstr>Slide 32</vt:lpstr>
      <vt:lpstr>Slide 33</vt:lpstr>
      <vt:lpstr>Slide 34</vt:lpstr>
      <vt:lpstr>Slide 35</vt:lpstr>
      <vt:lpstr>Slide 36</vt:lpstr>
      <vt:lpstr>Slide 37</vt:lpstr>
      <vt:lpstr>Slide 38</vt:lpstr>
      <vt:lpstr>Slide 39</vt:lpstr>
      <vt:lpstr>Modern Wind Turbines</vt:lpstr>
      <vt:lpstr>Vertical-Axis Turbines</vt:lpstr>
      <vt:lpstr>Horizontal-Axis Wind Turbines</vt:lpstr>
      <vt:lpstr>Large Wind Turbines</vt:lpstr>
      <vt:lpstr>Wind Turbine Components</vt:lpstr>
      <vt:lpstr>How a Wind Turbine Operates</vt:lpstr>
      <vt:lpstr>Installation of Wind Turbines</vt:lpstr>
      <vt:lpstr>Wind Turbine Perspective</vt:lpstr>
      <vt:lpstr>Wind Farms</vt:lpstr>
      <vt:lpstr>Offshore Wind Farms</vt:lpstr>
      <vt:lpstr>Residential Wind Systems and Net Metering</vt:lpstr>
      <vt:lpstr>Potential Impacts and Issues </vt:lpstr>
      <vt:lpstr>Impacts of Wind Power: Noise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Yvonne Cramer</dc:creator>
  <cp:lastModifiedBy>lavanya</cp:lastModifiedBy>
  <cp:revision>108</cp:revision>
  <cp:lastPrinted>2014-11-10T18:52:51Z</cp:lastPrinted>
  <dcterms:created xsi:type="dcterms:W3CDTF">2013-08-16T17:06:56Z</dcterms:created>
  <dcterms:modified xsi:type="dcterms:W3CDTF">2015-03-06T06:45:40Z</dcterms:modified>
</cp:coreProperties>
</file>